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ADAD8"/>
          </a:solidFill>
        </a:fill>
      </a:tcStyle>
    </a:wholeTbl>
    <a:band2H>
      <a:tcTxStyle b="def" i="def"/>
      <a:tcStyle>
        <a:tcBdr/>
        <a:fill>
          <a:solidFill>
            <a:srgbClr val="EDEDED"/>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9D6D1"/>
          </a:solidFill>
        </a:fill>
      </a:tcStyle>
    </a:wholeTbl>
    <a:band2H>
      <a:tcTxStyle b="def" i="def"/>
      <a:tcStyle>
        <a:tcBdr/>
        <a:fill>
          <a:solidFill>
            <a:srgbClr val="EDECE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D8DC"/>
          </a:solidFill>
        </a:fill>
      </a:tcStyle>
    </a:wholeTbl>
    <a:band2H>
      <a:tcTxStyle b="def" i="def"/>
      <a:tcStyle>
        <a:tcBdr/>
        <a:fill>
          <a:solidFill>
            <a:srgbClr val="FAEC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9" name="Shape 99"/>
          <p:cNvSpPr/>
          <p:nvPr>
            <p:ph type="sldImg"/>
          </p:nvPr>
        </p:nvSpPr>
        <p:spPr>
          <a:xfrm>
            <a:off x="1143000" y="685800"/>
            <a:ext cx="4572000" cy="3429000"/>
          </a:xfrm>
          <a:prstGeom prst="rect">
            <a:avLst/>
          </a:prstGeom>
        </p:spPr>
        <p:txBody>
          <a:bodyPr/>
          <a:lstStyle/>
          <a:p>
            <a:pPr/>
          </a:p>
        </p:txBody>
      </p:sp>
      <p:sp>
        <p:nvSpPr>
          <p:cNvPr id="100" name="Shape 10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Franklin Gothic Book"/>
      </a:defRPr>
    </a:lvl1pPr>
    <a:lvl2pPr indent="228600" defTabSz="457200" latinLnBrk="0">
      <a:defRPr sz="1200">
        <a:latin typeface="+mj-lt"/>
        <a:ea typeface="+mj-ea"/>
        <a:cs typeface="+mj-cs"/>
        <a:sym typeface="Franklin Gothic Book"/>
      </a:defRPr>
    </a:lvl2pPr>
    <a:lvl3pPr indent="457200" defTabSz="457200" latinLnBrk="0">
      <a:defRPr sz="1200">
        <a:latin typeface="+mj-lt"/>
        <a:ea typeface="+mj-ea"/>
        <a:cs typeface="+mj-cs"/>
        <a:sym typeface="Franklin Gothic Book"/>
      </a:defRPr>
    </a:lvl3pPr>
    <a:lvl4pPr indent="685800" defTabSz="457200" latinLnBrk="0">
      <a:defRPr sz="1200">
        <a:latin typeface="+mj-lt"/>
        <a:ea typeface="+mj-ea"/>
        <a:cs typeface="+mj-cs"/>
        <a:sym typeface="Franklin Gothic Book"/>
      </a:defRPr>
    </a:lvl4pPr>
    <a:lvl5pPr indent="914400" defTabSz="457200" latinLnBrk="0">
      <a:defRPr sz="1200">
        <a:latin typeface="+mj-lt"/>
        <a:ea typeface="+mj-ea"/>
        <a:cs typeface="+mj-cs"/>
        <a:sym typeface="Franklin Gothic Book"/>
      </a:defRPr>
    </a:lvl5pPr>
    <a:lvl6pPr indent="1143000" defTabSz="457200" latinLnBrk="0">
      <a:defRPr sz="1200">
        <a:latin typeface="+mj-lt"/>
        <a:ea typeface="+mj-ea"/>
        <a:cs typeface="+mj-cs"/>
        <a:sym typeface="Franklin Gothic Book"/>
      </a:defRPr>
    </a:lvl6pPr>
    <a:lvl7pPr indent="1371600" defTabSz="457200" latinLnBrk="0">
      <a:defRPr sz="1200">
        <a:latin typeface="+mj-lt"/>
        <a:ea typeface="+mj-ea"/>
        <a:cs typeface="+mj-cs"/>
        <a:sym typeface="Franklin Gothic Book"/>
      </a:defRPr>
    </a:lvl7pPr>
    <a:lvl8pPr indent="1600200" defTabSz="457200" latinLnBrk="0">
      <a:defRPr sz="1200">
        <a:latin typeface="+mj-lt"/>
        <a:ea typeface="+mj-ea"/>
        <a:cs typeface="+mj-cs"/>
        <a:sym typeface="Franklin Gothic Book"/>
      </a:defRPr>
    </a:lvl8pPr>
    <a:lvl9pPr indent="1828800" defTabSz="457200" latinLnBrk="0">
      <a:defRPr sz="1200">
        <a:latin typeface="+mj-lt"/>
        <a:ea typeface="+mj-ea"/>
        <a:cs typeface="+mj-cs"/>
        <a:sym typeface="Franklin Gothic Book"/>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Úvodní snímek">
    <p:spTree>
      <p:nvGrpSpPr>
        <p:cNvPr id="1" name=""/>
        <p:cNvGrpSpPr/>
        <p:nvPr/>
      </p:nvGrpSpPr>
      <p:grpSpPr>
        <a:xfrm>
          <a:off x="0" y="0"/>
          <a:ext cx="0" cy="0"/>
          <a:chOff x="0" y="0"/>
          <a:chExt cx="0" cy="0"/>
        </a:xfrm>
      </p:grpSpPr>
      <p:sp>
        <p:nvSpPr>
          <p:cNvPr id="12" name="Text názvu"/>
          <p:cNvSpPr txBox="1"/>
          <p:nvPr>
            <p:ph type="title"/>
          </p:nvPr>
        </p:nvSpPr>
        <p:spPr>
          <a:xfrm>
            <a:off x="1915128" y="1788454"/>
            <a:ext cx="8361230" cy="2098227"/>
          </a:xfrm>
          <a:prstGeom prst="rect">
            <a:avLst/>
          </a:prstGeom>
        </p:spPr>
        <p:txBody>
          <a:bodyPr anchor="b"/>
          <a:lstStyle>
            <a:lvl1pPr algn="ctr">
              <a:defRPr cap="all" sz="7200"/>
            </a:lvl1pPr>
          </a:lstStyle>
          <a:p>
            <a:pPr/>
            <a:r>
              <a:t>Text názvu</a:t>
            </a:r>
          </a:p>
        </p:txBody>
      </p:sp>
      <p:sp>
        <p:nvSpPr>
          <p:cNvPr id="13" name="Text úrovně 1…"/>
          <p:cNvSpPr txBox="1"/>
          <p:nvPr>
            <p:ph type="body" sz="quarter" idx="1"/>
          </p:nvPr>
        </p:nvSpPr>
        <p:spPr>
          <a:xfrm>
            <a:off x="2679905" y="3956279"/>
            <a:ext cx="6831674" cy="1086238"/>
          </a:xfrm>
          <a:prstGeom prst="rect">
            <a:avLst/>
          </a:prstGeom>
        </p:spPr>
        <p:txBody>
          <a:bodyPr/>
          <a:lstStyle>
            <a:lvl1pPr marL="0" indent="0" algn="ctr">
              <a:lnSpc>
                <a:spcPct val="112000"/>
              </a:lnSpc>
              <a:spcBef>
                <a:spcPts val="0"/>
              </a:spcBef>
              <a:buSzTx/>
              <a:buFontTx/>
              <a:buNone/>
              <a:defRPr sz="2300"/>
            </a:lvl1pPr>
            <a:lvl2pPr marL="0" indent="457200" algn="ctr">
              <a:lnSpc>
                <a:spcPct val="112000"/>
              </a:lnSpc>
              <a:spcBef>
                <a:spcPts val="0"/>
              </a:spcBef>
              <a:buSzTx/>
              <a:buFontTx/>
              <a:buNone/>
              <a:defRPr sz="2300"/>
            </a:lvl2pPr>
            <a:lvl3pPr marL="0" indent="914400" algn="ctr">
              <a:lnSpc>
                <a:spcPct val="112000"/>
              </a:lnSpc>
              <a:spcBef>
                <a:spcPts val="0"/>
              </a:spcBef>
              <a:buSzTx/>
              <a:buFontTx/>
              <a:buNone/>
              <a:defRPr sz="2300"/>
            </a:lvl3pPr>
            <a:lvl4pPr marL="0" indent="1371600" algn="ctr">
              <a:lnSpc>
                <a:spcPct val="112000"/>
              </a:lnSpc>
              <a:spcBef>
                <a:spcPts val="0"/>
              </a:spcBef>
              <a:buSzTx/>
              <a:buFontTx/>
              <a:buNone/>
              <a:defRPr sz="2300"/>
            </a:lvl4pPr>
            <a:lvl5pPr marL="0" indent="1828800" algn="ctr">
              <a:lnSpc>
                <a:spcPct val="112000"/>
              </a:lnSpc>
              <a:spcBef>
                <a:spcPts val="0"/>
              </a:spcBef>
              <a:buSzTx/>
              <a:buFontTx/>
              <a:buNone/>
              <a:defRPr sz="2300"/>
            </a:lvl5pPr>
          </a:lstStyle>
          <a:p>
            <a:pPr/>
            <a:r>
              <a:t>Text úrovně 1</a:t>
            </a:r>
          </a:p>
          <a:p>
            <a:pPr lvl="1"/>
            <a:r>
              <a:t>Text úrovně 2</a:t>
            </a:r>
          </a:p>
          <a:p>
            <a:pPr lvl="2"/>
            <a:r>
              <a:t>Text úrovně 3</a:t>
            </a:r>
          </a:p>
          <a:p>
            <a:pPr lvl="3"/>
            <a:r>
              <a:t>Text úrovně 4</a:t>
            </a:r>
          </a:p>
          <a:p>
            <a:pPr lvl="4"/>
            <a:r>
              <a:t>Text úrovně 5</a:t>
            </a:r>
          </a:p>
        </p:txBody>
      </p:sp>
      <p:sp>
        <p:nvSpPr>
          <p:cNvPr id="14" name="Freeform 6"/>
          <p:cNvSpPr/>
          <p:nvPr/>
        </p:nvSpPr>
        <p:spPr>
          <a:xfrm>
            <a:off x="8151962" y="1685652"/>
            <a:ext cx="3275013" cy="4408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24" y="0"/>
                </a:moveTo>
                <a:lnTo>
                  <a:pt x="21600" y="0"/>
                </a:lnTo>
                <a:lnTo>
                  <a:pt x="21600" y="21600"/>
                </a:lnTo>
                <a:lnTo>
                  <a:pt x="0" y="21600"/>
                </a:lnTo>
                <a:lnTo>
                  <a:pt x="0" y="19712"/>
                </a:lnTo>
                <a:lnTo>
                  <a:pt x="18924" y="19714"/>
                </a:lnTo>
                <a:lnTo>
                  <a:pt x="18924" y="0"/>
                </a:lnTo>
                <a:close/>
              </a:path>
            </a:pathLst>
          </a:custGeom>
          <a:solidFill>
            <a:srgbClr val="191B0E"/>
          </a:solidFill>
          <a:ln w="12700">
            <a:miter lim="400000"/>
          </a:ln>
        </p:spPr>
        <p:txBody>
          <a:bodyPr lIns="45719" rIns="45719"/>
          <a:lstStyle/>
          <a:p>
            <a:pPr/>
          </a:p>
        </p:txBody>
      </p:sp>
      <p:sp>
        <p:nvSpPr>
          <p:cNvPr id="15" name="Freeform 6"/>
          <p:cNvSpPr/>
          <p:nvPr/>
        </p:nvSpPr>
        <p:spPr>
          <a:xfrm rot="10800000">
            <a:off x="752858" y="744469"/>
            <a:ext cx="3275668" cy="4408489"/>
          </a:xfrm>
          <a:custGeom>
            <a:avLst/>
            <a:gdLst/>
            <a:ahLst/>
            <a:cxnLst>
              <a:cxn ang="0">
                <a:pos x="wd2" y="hd2"/>
              </a:cxn>
              <a:cxn ang="5400000">
                <a:pos x="wd2" y="hd2"/>
              </a:cxn>
              <a:cxn ang="10800000">
                <a:pos x="wd2" y="hd2"/>
              </a:cxn>
              <a:cxn ang="16200000">
                <a:pos x="wd2" y="hd2"/>
              </a:cxn>
            </a:cxnLst>
            <a:rect l="0" t="0" r="r" b="b"/>
            <a:pathLst>
              <a:path w="21596" h="21600" fill="norm" stroke="1" extrusionOk="0">
                <a:moveTo>
                  <a:pt x="18921" y="0"/>
                </a:moveTo>
                <a:lnTo>
                  <a:pt x="21596" y="0"/>
                </a:lnTo>
                <a:lnTo>
                  <a:pt x="21596" y="21600"/>
                </a:lnTo>
                <a:lnTo>
                  <a:pt x="5" y="21600"/>
                </a:lnTo>
                <a:cubicBezTo>
                  <a:pt x="-4" y="20948"/>
                  <a:pt x="9" y="20362"/>
                  <a:pt x="0" y="19710"/>
                </a:cubicBezTo>
                <a:lnTo>
                  <a:pt x="18921" y="19716"/>
                </a:lnTo>
                <a:lnTo>
                  <a:pt x="18921" y="0"/>
                </a:lnTo>
                <a:close/>
              </a:path>
            </a:pathLst>
          </a:custGeom>
          <a:solidFill>
            <a:srgbClr val="191B0E"/>
          </a:solidFill>
          <a:ln w="12700">
            <a:miter lim="400000"/>
          </a:ln>
        </p:spPr>
        <p:txBody>
          <a:bodyPr lIns="45719" rIns="45719"/>
          <a:lstStyle/>
          <a:p>
            <a:pPr/>
          </a:p>
        </p:txBody>
      </p:sp>
      <p:sp>
        <p:nvSpPr>
          <p:cNvPr id="16" name="Číslo snímku"/>
          <p:cNvSpPr txBox="1"/>
          <p:nvPr>
            <p:ph type="sldNum" sz="quarter" idx="2"/>
          </p:nvPr>
        </p:nvSpPr>
        <p:spPr>
          <a:xfrm>
            <a:off x="11153366" y="6523206"/>
            <a:ext cx="273609"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3" name="Text názvu"/>
          <p:cNvSpPr txBox="1"/>
          <p:nvPr>
            <p:ph type="title"/>
          </p:nvPr>
        </p:nvSpPr>
        <p:spPr>
          <a:xfrm>
            <a:off x="1371600" y="685800"/>
            <a:ext cx="9601200" cy="1485900"/>
          </a:xfrm>
          <a:prstGeom prst="rect">
            <a:avLst/>
          </a:prstGeom>
        </p:spPr>
        <p:txBody>
          <a:bodyPr/>
          <a:lstStyle/>
          <a:p>
            <a:pPr/>
            <a:r>
              <a:t>Text názvu</a:t>
            </a:r>
          </a:p>
        </p:txBody>
      </p:sp>
      <p:sp>
        <p:nvSpPr>
          <p:cNvPr id="24" name="Text úrovně 1…"/>
          <p:cNvSpPr txBox="1"/>
          <p:nvPr>
            <p:ph type="body" idx="1"/>
          </p:nvPr>
        </p:nvSpPr>
        <p:spPr>
          <a:xfrm>
            <a:off x="1371600" y="2286000"/>
            <a:ext cx="9601200" cy="3581400"/>
          </a:xfrm>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25"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Záhlaví oddílu">
    <p:bg>
      <p:bgPr>
        <a:solidFill>
          <a:srgbClr val="191B0E"/>
        </a:solidFill>
      </p:bgPr>
    </p:bg>
    <p:spTree>
      <p:nvGrpSpPr>
        <p:cNvPr id="1" name=""/>
        <p:cNvGrpSpPr/>
        <p:nvPr/>
      </p:nvGrpSpPr>
      <p:grpSpPr>
        <a:xfrm>
          <a:off x="0" y="0"/>
          <a:ext cx="0" cy="0"/>
          <a:chOff x="0" y="0"/>
          <a:chExt cx="0" cy="0"/>
        </a:xfrm>
      </p:grpSpPr>
      <p:sp>
        <p:nvSpPr>
          <p:cNvPr id="32" name="Text názvu"/>
          <p:cNvSpPr txBox="1"/>
          <p:nvPr>
            <p:ph type="title"/>
          </p:nvPr>
        </p:nvSpPr>
        <p:spPr>
          <a:xfrm>
            <a:off x="765025" y="1301360"/>
            <a:ext cx="9612972" cy="2852737"/>
          </a:xfrm>
          <a:prstGeom prst="rect">
            <a:avLst/>
          </a:prstGeom>
        </p:spPr>
        <p:txBody>
          <a:bodyPr anchor="b"/>
          <a:lstStyle>
            <a:lvl1pPr algn="r">
              <a:defRPr cap="all" sz="7200">
                <a:solidFill>
                  <a:srgbClr val="EFEDE3"/>
                </a:solidFill>
              </a:defRPr>
            </a:lvl1pPr>
          </a:lstStyle>
          <a:p>
            <a:pPr/>
            <a:r>
              <a:t>Text názvu</a:t>
            </a:r>
          </a:p>
        </p:txBody>
      </p:sp>
      <p:sp>
        <p:nvSpPr>
          <p:cNvPr id="33" name="Text úrovně 1…"/>
          <p:cNvSpPr txBox="1"/>
          <p:nvPr>
            <p:ph type="body" sz="quarter" idx="1"/>
          </p:nvPr>
        </p:nvSpPr>
        <p:spPr>
          <a:xfrm>
            <a:off x="765025" y="4216327"/>
            <a:ext cx="9612972" cy="1143325"/>
          </a:xfrm>
          <a:prstGeom prst="rect">
            <a:avLst/>
          </a:prstGeom>
        </p:spPr>
        <p:txBody>
          <a:bodyPr/>
          <a:lstStyle>
            <a:lvl1pPr marL="0" indent="0" algn="r">
              <a:lnSpc>
                <a:spcPct val="112000"/>
              </a:lnSpc>
              <a:spcBef>
                <a:spcPts val="0"/>
              </a:spcBef>
              <a:buSzTx/>
              <a:buFontTx/>
              <a:buNone/>
              <a:defRPr sz="2400">
                <a:solidFill>
                  <a:srgbClr val="EFEDE3"/>
                </a:solidFill>
              </a:defRPr>
            </a:lvl1pPr>
            <a:lvl2pPr marL="0" indent="457200" algn="r">
              <a:lnSpc>
                <a:spcPct val="112000"/>
              </a:lnSpc>
              <a:spcBef>
                <a:spcPts val="0"/>
              </a:spcBef>
              <a:buSzTx/>
              <a:buFontTx/>
              <a:buNone/>
              <a:defRPr sz="2400">
                <a:solidFill>
                  <a:srgbClr val="EFEDE3"/>
                </a:solidFill>
              </a:defRPr>
            </a:lvl2pPr>
            <a:lvl3pPr marL="0" indent="914400" algn="r">
              <a:lnSpc>
                <a:spcPct val="112000"/>
              </a:lnSpc>
              <a:spcBef>
                <a:spcPts val="0"/>
              </a:spcBef>
              <a:buSzTx/>
              <a:buFontTx/>
              <a:buNone/>
              <a:defRPr sz="2400">
                <a:solidFill>
                  <a:srgbClr val="EFEDE3"/>
                </a:solidFill>
              </a:defRPr>
            </a:lvl3pPr>
            <a:lvl4pPr marL="0" indent="1371600" algn="r">
              <a:lnSpc>
                <a:spcPct val="112000"/>
              </a:lnSpc>
              <a:spcBef>
                <a:spcPts val="0"/>
              </a:spcBef>
              <a:buSzTx/>
              <a:buFontTx/>
              <a:buNone/>
              <a:defRPr sz="2400">
                <a:solidFill>
                  <a:srgbClr val="EFEDE3"/>
                </a:solidFill>
              </a:defRPr>
            </a:lvl4pPr>
            <a:lvl5pPr marL="0" indent="1828800" algn="r">
              <a:lnSpc>
                <a:spcPct val="112000"/>
              </a:lnSpc>
              <a:spcBef>
                <a:spcPts val="0"/>
              </a:spcBef>
              <a:buSzTx/>
              <a:buFontTx/>
              <a:buNone/>
              <a:defRPr sz="2400">
                <a:solidFill>
                  <a:srgbClr val="EFEDE3"/>
                </a:solidFill>
              </a:defRPr>
            </a:lvl5pPr>
          </a:lstStyle>
          <a:p>
            <a:pPr/>
            <a:r>
              <a:t>Text úrovně 1</a:t>
            </a:r>
          </a:p>
          <a:p>
            <a:pPr lvl="1"/>
            <a:r>
              <a:t>Text úrovně 2</a:t>
            </a:r>
          </a:p>
          <a:p>
            <a:pPr lvl="2"/>
            <a:r>
              <a:t>Text úrovně 3</a:t>
            </a:r>
          </a:p>
          <a:p>
            <a:pPr lvl="3"/>
            <a:r>
              <a:t>Text úrovně 4</a:t>
            </a:r>
          </a:p>
          <a:p>
            <a:pPr lvl="4"/>
            <a:r>
              <a:t>Text úrovně 5</a:t>
            </a:r>
          </a:p>
        </p:txBody>
      </p:sp>
      <p:sp>
        <p:nvSpPr>
          <p:cNvPr id="34" name="Crop MarkFreeform 6"/>
          <p:cNvSpPr/>
          <p:nvPr/>
        </p:nvSpPr>
        <p:spPr>
          <a:xfrm>
            <a:off x="8151962" y="1685651"/>
            <a:ext cx="3275013" cy="4408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24" y="0"/>
                </a:moveTo>
                <a:lnTo>
                  <a:pt x="21600" y="0"/>
                </a:lnTo>
                <a:lnTo>
                  <a:pt x="21600" y="21600"/>
                </a:lnTo>
                <a:lnTo>
                  <a:pt x="0" y="21600"/>
                </a:lnTo>
                <a:lnTo>
                  <a:pt x="0" y="19733"/>
                </a:lnTo>
                <a:lnTo>
                  <a:pt x="18924" y="19733"/>
                </a:lnTo>
                <a:lnTo>
                  <a:pt x="18924" y="0"/>
                </a:lnTo>
                <a:close/>
              </a:path>
            </a:pathLst>
          </a:custGeom>
          <a:solidFill>
            <a:srgbClr val="EFEDE3"/>
          </a:solidFill>
          <a:ln w="12700">
            <a:miter lim="400000"/>
          </a:ln>
        </p:spPr>
        <p:txBody>
          <a:bodyPr lIns="45719" rIns="45719"/>
          <a:lstStyle/>
          <a:p>
            <a:pPr>
              <a:defRPr>
                <a:solidFill>
                  <a:srgbClr val="FFFFFF"/>
                </a:solidFill>
              </a:defRPr>
            </a:pPr>
          </a:p>
        </p:txBody>
      </p:sp>
      <p:sp>
        <p:nvSpPr>
          <p:cNvPr id="35" name="Číslo snímku"/>
          <p:cNvSpPr txBox="1"/>
          <p:nvPr>
            <p:ph type="sldNum" sz="quarter" idx="2"/>
          </p:nvPr>
        </p:nvSpPr>
        <p:spPr>
          <a:xfrm>
            <a:off x="11153366" y="6523206"/>
            <a:ext cx="273609" cy="264974"/>
          </a:xfrm>
          <a:prstGeom prst="rect">
            <a:avLst/>
          </a:prstGeom>
        </p:spPr>
        <p:txBody>
          <a:bodyPr/>
          <a:lstStyle>
            <a:lvl1pPr>
              <a:defRPr>
                <a:solidFill>
                  <a:srgbClr val="EFEDE3"/>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va obsahy">
    <p:spTree>
      <p:nvGrpSpPr>
        <p:cNvPr id="1" name=""/>
        <p:cNvGrpSpPr/>
        <p:nvPr/>
      </p:nvGrpSpPr>
      <p:grpSpPr>
        <a:xfrm>
          <a:off x="0" y="0"/>
          <a:ext cx="0" cy="0"/>
          <a:chOff x="0" y="0"/>
          <a:chExt cx="0" cy="0"/>
        </a:xfrm>
      </p:grpSpPr>
      <p:sp>
        <p:nvSpPr>
          <p:cNvPr id="42" name="Text názvu"/>
          <p:cNvSpPr txBox="1"/>
          <p:nvPr>
            <p:ph type="title"/>
          </p:nvPr>
        </p:nvSpPr>
        <p:spPr>
          <a:xfrm>
            <a:off x="1371600" y="685800"/>
            <a:ext cx="9601200" cy="1485900"/>
          </a:xfrm>
          <a:prstGeom prst="rect">
            <a:avLst/>
          </a:prstGeom>
        </p:spPr>
        <p:txBody>
          <a:bodyPr/>
          <a:lstStyle/>
          <a:p>
            <a:pPr/>
            <a:r>
              <a:t>Text názvu</a:t>
            </a:r>
          </a:p>
        </p:txBody>
      </p:sp>
      <p:sp>
        <p:nvSpPr>
          <p:cNvPr id="43" name="Text úrovně 1…"/>
          <p:cNvSpPr txBox="1"/>
          <p:nvPr>
            <p:ph type="body" sz="quarter" idx="1"/>
          </p:nvPr>
        </p:nvSpPr>
        <p:spPr>
          <a:xfrm>
            <a:off x="1371600" y="2285999"/>
            <a:ext cx="4447786" cy="3581402"/>
          </a:xfrm>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44"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rovnání">
    <p:spTree>
      <p:nvGrpSpPr>
        <p:cNvPr id="1" name=""/>
        <p:cNvGrpSpPr/>
        <p:nvPr/>
      </p:nvGrpSpPr>
      <p:grpSpPr>
        <a:xfrm>
          <a:off x="0" y="0"/>
          <a:ext cx="0" cy="0"/>
          <a:chOff x="0" y="0"/>
          <a:chExt cx="0" cy="0"/>
        </a:xfrm>
      </p:grpSpPr>
      <p:sp>
        <p:nvSpPr>
          <p:cNvPr id="51" name="Text názvu"/>
          <p:cNvSpPr txBox="1"/>
          <p:nvPr>
            <p:ph type="title"/>
          </p:nvPr>
        </p:nvSpPr>
        <p:spPr>
          <a:xfrm>
            <a:off x="1371600" y="685800"/>
            <a:ext cx="9601200" cy="1485900"/>
          </a:xfrm>
          <a:prstGeom prst="rect">
            <a:avLst/>
          </a:prstGeom>
        </p:spPr>
        <p:txBody>
          <a:bodyPr/>
          <a:lstStyle/>
          <a:p>
            <a:pPr/>
            <a:r>
              <a:t>Text názvu</a:t>
            </a:r>
          </a:p>
        </p:txBody>
      </p:sp>
      <p:sp>
        <p:nvSpPr>
          <p:cNvPr id="52" name="Text úrovně 1…"/>
          <p:cNvSpPr txBox="1"/>
          <p:nvPr>
            <p:ph type="body" sz="quarter" idx="1"/>
          </p:nvPr>
        </p:nvSpPr>
        <p:spPr>
          <a:xfrm>
            <a:off x="1371600" y="2340864"/>
            <a:ext cx="4443985" cy="823913"/>
          </a:xfrm>
          <a:prstGeom prst="rect">
            <a:avLst/>
          </a:prstGeom>
        </p:spPr>
        <p:txBody>
          <a:bodyPr anchor="b"/>
          <a:lstStyle>
            <a:lvl1pPr marL="0" indent="0">
              <a:lnSpc>
                <a:spcPct val="84000"/>
              </a:lnSpc>
              <a:spcBef>
                <a:spcPts val="0"/>
              </a:spcBef>
              <a:buSzTx/>
              <a:buFontTx/>
              <a:buNone/>
              <a:defRPr sz="3000"/>
            </a:lvl1pPr>
            <a:lvl2pPr marL="0" indent="457200">
              <a:lnSpc>
                <a:spcPct val="84000"/>
              </a:lnSpc>
              <a:spcBef>
                <a:spcPts val="0"/>
              </a:spcBef>
              <a:buSzTx/>
              <a:buFontTx/>
              <a:buNone/>
              <a:defRPr sz="3000"/>
            </a:lvl2pPr>
            <a:lvl3pPr marL="0" indent="914400">
              <a:lnSpc>
                <a:spcPct val="84000"/>
              </a:lnSpc>
              <a:spcBef>
                <a:spcPts val="0"/>
              </a:spcBef>
              <a:buSzTx/>
              <a:buFontTx/>
              <a:buNone/>
              <a:defRPr sz="3000"/>
            </a:lvl3pPr>
            <a:lvl4pPr marL="0" indent="1371600">
              <a:lnSpc>
                <a:spcPct val="84000"/>
              </a:lnSpc>
              <a:spcBef>
                <a:spcPts val="0"/>
              </a:spcBef>
              <a:buSzTx/>
              <a:buFontTx/>
              <a:buNone/>
              <a:defRPr sz="3000"/>
            </a:lvl4pPr>
            <a:lvl5pPr marL="0" indent="1828800">
              <a:lnSpc>
                <a:spcPct val="84000"/>
              </a:lnSpc>
              <a:spcBef>
                <a:spcPts val="0"/>
              </a:spcBef>
              <a:buSzTx/>
              <a:buFontTx/>
              <a:buNone/>
              <a:defRPr sz="3000"/>
            </a:lvl5pPr>
          </a:lstStyle>
          <a:p>
            <a:pPr/>
            <a:r>
              <a:t>Text úrovně 1</a:t>
            </a:r>
          </a:p>
          <a:p>
            <a:pPr lvl="1"/>
            <a:r>
              <a:t>Text úrovně 2</a:t>
            </a:r>
          </a:p>
          <a:p>
            <a:pPr lvl="2"/>
            <a:r>
              <a:t>Text úrovně 3</a:t>
            </a:r>
          </a:p>
          <a:p>
            <a:pPr lvl="3"/>
            <a:r>
              <a:t>Text úrovně 4</a:t>
            </a:r>
          </a:p>
          <a:p>
            <a:pPr lvl="4"/>
            <a:r>
              <a:t>Text úrovně 5</a:t>
            </a:r>
          </a:p>
        </p:txBody>
      </p:sp>
      <p:sp>
        <p:nvSpPr>
          <p:cNvPr id="53" name="Text Placeholder 4"/>
          <p:cNvSpPr/>
          <p:nvPr>
            <p:ph type="body" sz="quarter" idx="21"/>
          </p:nvPr>
        </p:nvSpPr>
        <p:spPr>
          <a:xfrm>
            <a:off x="6525014" y="2340864"/>
            <a:ext cx="4443985" cy="823913"/>
          </a:xfrm>
          <a:prstGeom prst="rect">
            <a:avLst/>
          </a:prstGeom>
        </p:spPr>
        <p:txBody>
          <a:bodyPr anchor="b"/>
          <a:lstStyle/>
          <a:p>
            <a:pPr marL="0" indent="0">
              <a:lnSpc>
                <a:spcPct val="84000"/>
              </a:lnSpc>
              <a:spcBef>
                <a:spcPts val="0"/>
              </a:spcBef>
              <a:buSzTx/>
              <a:buFontTx/>
              <a:buNone/>
              <a:defRPr sz="3000"/>
            </a:pPr>
          </a:p>
        </p:txBody>
      </p:sp>
      <p:sp>
        <p:nvSpPr>
          <p:cNvPr id="54"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Jenom nadpis">
    <p:spTree>
      <p:nvGrpSpPr>
        <p:cNvPr id="1" name=""/>
        <p:cNvGrpSpPr/>
        <p:nvPr/>
      </p:nvGrpSpPr>
      <p:grpSpPr>
        <a:xfrm>
          <a:off x="0" y="0"/>
          <a:ext cx="0" cy="0"/>
          <a:chOff x="0" y="0"/>
          <a:chExt cx="0" cy="0"/>
        </a:xfrm>
      </p:grpSpPr>
      <p:sp>
        <p:nvSpPr>
          <p:cNvPr id="61" name="Text názvu"/>
          <p:cNvSpPr txBox="1"/>
          <p:nvPr>
            <p:ph type="title"/>
          </p:nvPr>
        </p:nvSpPr>
        <p:spPr>
          <a:xfrm>
            <a:off x="1371600" y="685800"/>
            <a:ext cx="9601200" cy="1485900"/>
          </a:xfrm>
          <a:prstGeom prst="rect">
            <a:avLst/>
          </a:prstGeom>
        </p:spPr>
        <p:txBody>
          <a:bodyPr/>
          <a:lstStyle/>
          <a:p>
            <a:pPr/>
            <a:r>
              <a:t>Text názvu</a:t>
            </a:r>
          </a:p>
        </p:txBody>
      </p:sp>
      <p:sp>
        <p:nvSpPr>
          <p:cNvPr id="62"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ázdný">
    <p:spTree>
      <p:nvGrpSpPr>
        <p:cNvPr id="1" name=""/>
        <p:cNvGrpSpPr/>
        <p:nvPr/>
      </p:nvGrpSpPr>
      <p:grpSpPr>
        <a:xfrm>
          <a:off x="0" y="0"/>
          <a:ext cx="0" cy="0"/>
          <a:chOff x="0" y="0"/>
          <a:chExt cx="0" cy="0"/>
        </a:xfrm>
      </p:grpSpPr>
      <p:sp>
        <p:nvSpPr>
          <p:cNvPr id="69"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Obsah s titulkem">
    <p:spTree>
      <p:nvGrpSpPr>
        <p:cNvPr id="1" name=""/>
        <p:cNvGrpSpPr/>
        <p:nvPr/>
      </p:nvGrpSpPr>
      <p:grpSpPr>
        <a:xfrm>
          <a:off x="0" y="0"/>
          <a:ext cx="0" cy="0"/>
          <a:chOff x="0" y="0"/>
          <a:chExt cx="0" cy="0"/>
        </a:xfrm>
      </p:grpSpPr>
      <p:sp>
        <p:nvSpPr>
          <p:cNvPr id="76" name="Background ShapeRectangle 7"/>
          <p:cNvSpPr/>
          <p:nvPr/>
        </p:nvSpPr>
        <p:spPr>
          <a:xfrm>
            <a:off x="-1" y="375"/>
            <a:ext cx="5303522" cy="6857626"/>
          </a:xfrm>
          <a:prstGeom prst="rect">
            <a:avLst/>
          </a:prstGeom>
          <a:solidFill>
            <a:schemeClr val="accent1"/>
          </a:solidFill>
          <a:ln w="12700">
            <a:miter lim="400000"/>
          </a:ln>
        </p:spPr>
        <p:txBody>
          <a:bodyPr lIns="45719" rIns="45719"/>
          <a:lstStyle/>
          <a:p>
            <a:pPr/>
          </a:p>
        </p:txBody>
      </p:sp>
      <p:sp>
        <p:nvSpPr>
          <p:cNvPr id="77" name="Text názvu"/>
          <p:cNvSpPr txBox="1"/>
          <p:nvPr>
            <p:ph type="title"/>
          </p:nvPr>
        </p:nvSpPr>
        <p:spPr>
          <a:xfrm>
            <a:off x="723900" y="685800"/>
            <a:ext cx="3855721" cy="2157884"/>
          </a:xfrm>
          <a:prstGeom prst="rect">
            <a:avLst/>
          </a:prstGeom>
        </p:spPr>
        <p:txBody>
          <a:bodyPr/>
          <a:lstStyle>
            <a:lvl1pPr>
              <a:lnSpc>
                <a:spcPct val="84000"/>
              </a:lnSpc>
              <a:defRPr sz="4800"/>
            </a:lvl1pPr>
          </a:lstStyle>
          <a:p>
            <a:pPr/>
            <a:r>
              <a:t>Text názvu</a:t>
            </a:r>
          </a:p>
        </p:txBody>
      </p:sp>
      <p:sp>
        <p:nvSpPr>
          <p:cNvPr id="78" name="Text úrovně 1…"/>
          <p:cNvSpPr txBox="1"/>
          <p:nvPr>
            <p:ph type="body" sz="half" idx="1"/>
          </p:nvPr>
        </p:nvSpPr>
        <p:spPr>
          <a:xfrm>
            <a:off x="6256020" y="685801"/>
            <a:ext cx="5212080" cy="5175251"/>
          </a:xfrm>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79" name="Text Placeholder 3"/>
          <p:cNvSpPr/>
          <p:nvPr>
            <p:ph type="body" sz="quarter" idx="21"/>
          </p:nvPr>
        </p:nvSpPr>
        <p:spPr>
          <a:xfrm>
            <a:off x="723899" y="2856343"/>
            <a:ext cx="3855722" cy="3011058"/>
          </a:xfrm>
          <a:prstGeom prst="rect">
            <a:avLst/>
          </a:prstGeom>
        </p:spPr>
        <p:txBody>
          <a:bodyPr/>
          <a:lstStyle/>
          <a:p>
            <a:pPr marL="0" indent="0">
              <a:lnSpc>
                <a:spcPct val="113000"/>
              </a:lnSpc>
              <a:spcBef>
                <a:spcPts val="1500"/>
              </a:spcBef>
              <a:buSzTx/>
              <a:buFontTx/>
              <a:buNone/>
              <a:defRPr sz="1600"/>
            </a:pPr>
          </a:p>
        </p:txBody>
      </p:sp>
      <p:sp>
        <p:nvSpPr>
          <p:cNvPr id="80" name="Divider BarRectangle 8"/>
          <p:cNvSpPr/>
          <p:nvPr/>
        </p:nvSpPr>
        <p:spPr>
          <a:xfrm>
            <a:off x="5303520" y="376"/>
            <a:ext cx="228601" cy="6858001"/>
          </a:xfrm>
          <a:prstGeom prst="rect">
            <a:avLst/>
          </a:prstGeom>
          <a:solidFill>
            <a:srgbClr val="191B0E"/>
          </a:solidFill>
          <a:ln w="12700">
            <a:miter lim="400000"/>
          </a:ln>
        </p:spPr>
        <p:txBody>
          <a:bodyPr lIns="45719" rIns="45719"/>
          <a:lstStyle/>
          <a:p>
            <a:pPr/>
          </a:p>
        </p:txBody>
      </p:sp>
      <p:sp>
        <p:nvSpPr>
          <p:cNvPr id="81" name="Číslo snímku"/>
          <p:cNvSpPr txBox="1"/>
          <p:nvPr>
            <p:ph type="sldNum" sz="quarter" idx="2"/>
          </p:nvPr>
        </p:nvSpPr>
        <p:spPr>
          <a:xfrm>
            <a:off x="11205823" y="6523206"/>
            <a:ext cx="273610"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Obrázek s titulkem">
    <p:spTree>
      <p:nvGrpSpPr>
        <p:cNvPr id="1" name=""/>
        <p:cNvGrpSpPr/>
        <p:nvPr/>
      </p:nvGrpSpPr>
      <p:grpSpPr>
        <a:xfrm>
          <a:off x="0" y="0"/>
          <a:ext cx="0" cy="0"/>
          <a:chOff x="0" y="0"/>
          <a:chExt cx="0" cy="0"/>
        </a:xfrm>
      </p:grpSpPr>
      <p:sp>
        <p:nvSpPr>
          <p:cNvPr id="88" name="Background ShapeRectangle 7"/>
          <p:cNvSpPr/>
          <p:nvPr/>
        </p:nvSpPr>
        <p:spPr>
          <a:xfrm>
            <a:off x="-1" y="375"/>
            <a:ext cx="5303522" cy="6857626"/>
          </a:xfrm>
          <a:prstGeom prst="rect">
            <a:avLst/>
          </a:prstGeom>
          <a:solidFill>
            <a:schemeClr val="accent1"/>
          </a:solidFill>
          <a:ln w="12700">
            <a:miter lim="400000"/>
          </a:ln>
        </p:spPr>
        <p:txBody>
          <a:bodyPr lIns="45719" rIns="45719"/>
          <a:lstStyle/>
          <a:p>
            <a:pPr/>
          </a:p>
        </p:txBody>
      </p:sp>
      <p:sp>
        <p:nvSpPr>
          <p:cNvPr id="89" name="Text názvu"/>
          <p:cNvSpPr txBox="1"/>
          <p:nvPr>
            <p:ph type="title"/>
          </p:nvPr>
        </p:nvSpPr>
        <p:spPr>
          <a:xfrm>
            <a:off x="723900" y="685800"/>
            <a:ext cx="3855721" cy="2157884"/>
          </a:xfrm>
          <a:prstGeom prst="rect">
            <a:avLst/>
          </a:prstGeom>
        </p:spPr>
        <p:txBody>
          <a:bodyPr/>
          <a:lstStyle>
            <a:lvl1pPr>
              <a:lnSpc>
                <a:spcPct val="84000"/>
              </a:lnSpc>
              <a:defRPr sz="4800"/>
            </a:lvl1pPr>
          </a:lstStyle>
          <a:p>
            <a:pPr/>
            <a:r>
              <a:t>Text názvu</a:t>
            </a:r>
          </a:p>
        </p:txBody>
      </p:sp>
      <p:sp>
        <p:nvSpPr>
          <p:cNvPr id="90" name="Picture Placeholder 2"/>
          <p:cNvSpPr/>
          <p:nvPr>
            <p:ph type="pic" idx="21"/>
          </p:nvPr>
        </p:nvSpPr>
        <p:spPr>
          <a:xfrm>
            <a:off x="5532120" y="0"/>
            <a:ext cx="6659881" cy="6858000"/>
          </a:xfrm>
          <a:prstGeom prst="rect">
            <a:avLst/>
          </a:prstGeom>
        </p:spPr>
        <p:txBody>
          <a:bodyPr lIns="91439" rIns="91439">
            <a:noAutofit/>
          </a:bodyPr>
          <a:lstStyle/>
          <a:p>
            <a:pPr/>
          </a:p>
        </p:txBody>
      </p:sp>
      <p:sp>
        <p:nvSpPr>
          <p:cNvPr id="91" name="Text úrovně 1…"/>
          <p:cNvSpPr txBox="1"/>
          <p:nvPr>
            <p:ph type="body" sz="quarter" idx="1"/>
          </p:nvPr>
        </p:nvSpPr>
        <p:spPr>
          <a:xfrm>
            <a:off x="723900" y="2855967"/>
            <a:ext cx="3855721" cy="3011433"/>
          </a:xfrm>
          <a:prstGeom prst="rect">
            <a:avLst/>
          </a:prstGeom>
        </p:spPr>
        <p:txBody>
          <a:bodyPr/>
          <a:lstStyle>
            <a:lvl1pPr marL="0" indent="0">
              <a:lnSpc>
                <a:spcPct val="113000"/>
              </a:lnSpc>
              <a:spcBef>
                <a:spcPts val="1500"/>
              </a:spcBef>
              <a:buSzTx/>
              <a:buFontTx/>
              <a:buNone/>
              <a:defRPr sz="1600"/>
            </a:lvl1pPr>
            <a:lvl2pPr marL="0" indent="457200">
              <a:lnSpc>
                <a:spcPct val="113000"/>
              </a:lnSpc>
              <a:spcBef>
                <a:spcPts val="1500"/>
              </a:spcBef>
              <a:buSzTx/>
              <a:buFontTx/>
              <a:buNone/>
              <a:defRPr sz="1600"/>
            </a:lvl2pPr>
            <a:lvl3pPr marL="0" indent="914400">
              <a:lnSpc>
                <a:spcPct val="113000"/>
              </a:lnSpc>
              <a:spcBef>
                <a:spcPts val="1500"/>
              </a:spcBef>
              <a:buSzTx/>
              <a:buFontTx/>
              <a:buNone/>
              <a:defRPr sz="1600"/>
            </a:lvl3pPr>
            <a:lvl4pPr marL="0" indent="1371600">
              <a:lnSpc>
                <a:spcPct val="113000"/>
              </a:lnSpc>
              <a:spcBef>
                <a:spcPts val="1500"/>
              </a:spcBef>
              <a:buSzTx/>
              <a:buFontTx/>
              <a:buNone/>
              <a:defRPr sz="1600"/>
            </a:lvl4pPr>
            <a:lvl5pPr marL="0" indent="1828800">
              <a:lnSpc>
                <a:spcPct val="113000"/>
              </a:lnSpc>
              <a:spcBef>
                <a:spcPts val="1500"/>
              </a:spcBef>
              <a:buSzTx/>
              <a:buFontTx/>
              <a:buNone/>
              <a:defRPr sz="1600"/>
            </a:lvl5pPr>
          </a:lstStyle>
          <a:p>
            <a:pPr/>
            <a:r>
              <a:t>Text úrovně 1</a:t>
            </a:r>
          </a:p>
          <a:p>
            <a:pPr lvl="1"/>
            <a:r>
              <a:t>Text úrovně 2</a:t>
            </a:r>
          </a:p>
          <a:p>
            <a:pPr lvl="2"/>
            <a:r>
              <a:t>Text úrovně 3</a:t>
            </a:r>
          </a:p>
          <a:p>
            <a:pPr lvl="3"/>
            <a:r>
              <a:t>Text úrovně 4</a:t>
            </a:r>
          </a:p>
          <a:p>
            <a:pPr lvl="4"/>
            <a:r>
              <a:t>Text úrovně 5</a:t>
            </a:r>
          </a:p>
        </p:txBody>
      </p:sp>
      <p:sp>
        <p:nvSpPr>
          <p:cNvPr id="92" name="Divider BarRectangle 8"/>
          <p:cNvSpPr/>
          <p:nvPr/>
        </p:nvSpPr>
        <p:spPr>
          <a:xfrm>
            <a:off x="5303520" y="376"/>
            <a:ext cx="228601" cy="6858001"/>
          </a:xfrm>
          <a:prstGeom prst="rect">
            <a:avLst/>
          </a:prstGeom>
          <a:solidFill>
            <a:srgbClr val="191B0E"/>
          </a:solidFill>
          <a:ln w="12700">
            <a:miter lim="400000"/>
          </a:ln>
        </p:spPr>
        <p:txBody>
          <a:bodyPr lIns="45719" rIns="45719"/>
          <a:lstStyle/>
          <a:p>
            <a:pPr/>
          </a:p>
        </p:txBody>
      </p:sp>
      <p:sp>
        <p:nvSpPr>
          <p:cNvPr id="93" name="Číslo snímku"/>
          <p:cNvSpPr txBox="1"/>
          <p:nvPr>
            <p:ph type="sldNum" sz="quarter" idx="2"/>
          </p:nvPr>
        </p:nvSpPr>
        <p:spPr>
          <a:xfrm>
            <a:off x="11205823" y="6523206"/>
            <a:ext cx="273610"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EFEDE3"/>
        </a:solidFill>
      </p:bgPr>
    </p:bg>
    <p:spTree>
      <p:nvGrpSpPr>
        <p:cNvPr id="1" name=""/>
        <p:cNvGrpSpPr/>
        <p:nvPr/>
      </p:nvGrpSpPr>
      <p:grpSpPr>
        <a:xfrm>
          <a:off x="0" y="0"/>
          <a:ext cx="0" cy="0"/>
          <a:chOff x="0" y="0"/>
          <a:chExt cx="0" cy="0"/>
        </a:xfrm>
      </p:grpSpPr>
      <p:sp>
        <p:nvSpPr>
          <p:cNvPr id="2" name="Side barRectangle 8"/>
          <p:cNvSpPr/>
          <p:nvPr/>
        </p:nvSpPr>
        <p:spPr>
          <a:xfrm>
            <a:off x="478094" y="376"/>
            <a:ext cx="228601" cy="6858001"/>
          </a:xfrm>
          <a:prstGeom prst="rect">
            <a:avLst/>
          </a:prstGeom>
          <a:solidFill>
            <a:srgbClr val="191B0E"/>
          </a:solidFill>
          <a:ln w="12700">
            <a:miter lim="400000"/>
          </a:ln>
        </p:spPr>
        <p:txBody>
          <a:bodyPr lIns="45719" rIns="45719"/>
          <a:lstStyle/>
          <a:p>
            <a:pPr/>
          </a:p>
        </p:txBody>
      </p:sp>
      <p:sp>
        <p:nvSpPr>
          <p:cNvPr id="3" name="Text názvu"/>
          <p:cNvSpPr txBox="1"/>
          <p:nvPr>
            <p:ph type="title"/>
          </p:nvPr>
        </p:nvSpPr>
        <p:spPr>
          <a:xfrm>
            <a:off x="609600" y="274637"/>
            <a:ext cx="10972800" cy="1325564"/>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Text názvu</a:t>
            </a:r>
          </a:p>
        </p:txBody>
      </p:sp>
      <p:sp>
        <p:nvSpPr>
          <p:cNvPr id="4" name="Text úrovně 1…"/>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Text úrovně 1</a:t>
            </a:r>
          </a:p>
          <a:p>
            <a:pPr lvl="1"/>
            <a:r>
              <a:t>Text úrovně 2</a:t>
            </a:r>
          </a:p>
          <a:p>
            <a:pPr lvl="2"/>
            <a:r>
              <a:t>Text úrovně 3</a:t>
            </a:r>
          </a:p>
          <a:p>
            <a:pPr lvl="3"/>
            <a:r>
              <a:t>Text úrovně 4</a:t>
            </a:r>
          </a:p>
          <a:p>
            <a:pPr lvl="4"/>
            <a:r>
              <a:t>Text úrovně 5</a:t>
            </a:r>
          </a:p>
        </p:txBody>
      </p:sp>
      <p:sp>
        <p:nvSpPr>
          <p:cNvPr id="5" name="Číslo snímku"/>
          <p:cNvSpPr txBox="1"/>
          <p:nvPr>
            <p:ph type="sldNum" sz="quarter" idx="2"/>
          </p:nvPr>
        </p:nvSpPr>
        <p:spPr>
          <a:xfrm>
            <a:off x="10795418" y="6523206"/>
            <a:ext cx="273610" cy="264974"/>
          </a:xfrm>
          <a:prstGeom prst="rect">
            <a:avLst/>
          </a:prstGeom>
          <a:ln w="12700">
            <a:miter lim="400000"/>
          </a:ln>
        </p:spPr>
        <p:txBody>
          <a:bodyPr wrap="none" lIns="45719" rIns="45719" anchor="ctr">
            <a:spAutoFit/>
          </a:bodyPr>
          <a:lstStyle>
            <a:lvl1pPr algn="r">
              <a:defRPr sz="1200">
                <a:solidFill>
                  <a:srgbClr val="191B0E"/>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1pPr>
      <a:lvl2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2pPr>
      <a:lvl3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3pPr>
      <a:lvl4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4pPr>
      <a:lvl5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5pPr>
      <a:lvl6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6pPr>
      <a:lvl7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7pPr>
      <a:lvl8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8pPr>
      <a:lvl9pPr marL="0" marR="0" indent="0" algn="l" defTabSz="914400" rtl="0" latinLnBrk="0">
        <a:lnSpc>
          <a:spcPct val="89000"/>
        </a:lnSpc>
        <a:spcBef>
          <a:spcPts val="0"/>
        </a:spcBef>
        <a:spcAft>
          <a:spcPts val="0"/>
        </a:spcAft>
        <a:buClrTx/>
        <a:buSzTx/>
        <a:buFontTx/>
        <a:buNone/>
        <a:tabLst/>
        <a:defRPr b="0" baseline="0" cap="none" i="0" spc="0" strike="noStrike" sz="4400" u="none">
          <a:solidFill>
            <a:srgbClr val="191B0E"/>
          </a:solidFill>
          <a:uFillTx/>
          <a:latin typeface="+mj-lt"/>
          <a:ea typeface="+mj-ea"/>
          <a:cs typeface="+mj-cs"/>
          <a:sym typeface="Franklin Gothic Book"/>
        </a:defRPr>
      </a:lvl9pPr>
    </p:titleStyle>
    <p:bodyStyle>
      <a:lvl1pPr marL="384047" marR="0" indent="-384047"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1pPr>
      <a:lvl2pPr marL="914400" marR="0" indent="-384047"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2pPr>
      <a:lvl3pPr marL="1414272" marR="0" indent="-426719"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3pPr>
      <a:lvl4pPr marL="1871472" marR="0" indent="-426719"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4pPr>
      <a:lvl5pPr marL="2382011" marR="0" indent="-480060"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5pPr>
      <a:lvl6pPr marL="2839211" marR="0" indent="-480060"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6pPr>
      <a:lvl7pPr marL="33649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7pPr>
      <a:lvl8pPr marL="38221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8pPr>
      <a:lvl9pPr marL="42793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solidFill>
            <a:srgbClr val="191B0E"/>
          </a:solidFill>
          <a:uFillTx/>
          <a:latin typeface="+mj-lt"/>
          <a:ea typeface="+mj-ea"/>
          <a:cs typeface="+mj-cs"/>
          <a:sym typeface="Franklin Gothic Book"/>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1pPr>
      <a:lvl2pPr marL="0" marR="0" indent="4572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2pPr>
      <a:lvl3pPr marL="0" marR="0" indent="9144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3pPr>
      <a:lvl4pPr marL="0" marR="0" indent="13716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4pPr>
      <a:lvl5pPr marL="0" marR="0" indent="18288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5pPr>
      <a:lvl6pPr marL="0" marR="0" indent="22860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6pPr>
      <a:lvl7pPr marL="0" marR="0" indent="27432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7pPr>
      <a:lvl8pPr marL="0" marR="0" indent="32004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8pPr>
      <a:lvl9pPr marL="0" marR="0" indent="36576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Franklin Gothic Boo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5.jpeg"/></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jpeg"/></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6.jpeg"/></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wikiskripta.eu/w/Syndrom_t%C3%BDran%C3%A9ho,_zneu%C5%BE%C3%ADvan%C3%A9ho_a_zanedb%C3%A1van%C3%A9ho_d%C3%ADt%C4%9Bte" TargetMode="External"/><Relationship Id="rId3" Type="http://schemas.openxmlformats.org/officeDocument/2006/relationships/hyperlink" Target="http://www.ospod.cz/e_download.php?file=data/editor/16cs_2.pdf&amp;original=Syndrom_CAN_text.pdf" TargetMode="External"/><Relationship Id="rId4" Type="http://schemas.openxmlformats.org/officeDocument/2006/relationships/hyperlink" Target="https://wiki.rvp.cz/Knihovna/1.Pedagogick%C3%BD_lexikon/S/Syndrom_CAN" TargetMode="External"/></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7.jpeg"/></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wikiskripta.eu/index.php?title=Pohlavn%C3%AD_styk&amp;action=edit&amp;redlink=1" TargetMode="External"/><Relationship Id="rId3" Type="http://schemas.openxmlformats.org/officeDocument/2006/relationships/hyperlink" Target="https://www.wikiskripta.eu/w/Cystitida" TargetMode="External"/><Relationship Id="rId4" Type="http://schemas.openxmlformats.org/officeDocument/2006/relationships/hyperlink" Target="https://www.wikiskripta.eu/index.php?title=Uretritida&amp;action=edit&amp;redlink=1"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Nadpis 1"/>
          <p:cNvSpPr txBox="1"/>
          <p:nvPr>
            <p:ph type="ctrTitle"/>
          </p:nvPr>
        </p:nvSpPr>
        <p:spPr>
          <a:xfrm>
            <a:off x="1915127" y="1788454"/>
            <a:ext cx="8361231" cy="2098227"/>
          </a:xfrm>
          <a:prstGeom prst="rect">
            <a:avLst/>
          </a:prstGeom>
        </p:spPr>
        <p:txBody>
          <a:bodyPr/>
          <a:lstStyle>
            <a:lvl1pPr defTabSz="877823">
              <a:defRPr sz="6911">
                <a:solidFill>
                  <a:srgbClr val="000000"/>
                </a:solidFill>
                <a:latin typeface="WordVisi_MSFontService"/>
                <a:ea typeface="WordVisi_MSFontService"/>
                <a:cs typeface="WordVisi_MSFontService"/>
                <a:sym typeface="WordVisi_MSFontService"/>
              </a:defRPr>
            </a:lvl1pPr>
          </a:lstStyle>
          <a:p>
            <a:pPr/>
            <a:r>
              <a:t>Týrané a zneužívané dítě</a:t>
            </a:r>
          </a:p>
        </p:txBody>
      </p:sp>
      <p:sp>
        <p:nvSpPr>
          <p:cNvPr id="103" name="Podnadpis 2"/>
          <p:cNvSpPr txBox="1"/>
          <p:nvPr>
            <p:ph type="subTitle" sz="quarter" idx="1"/>
          </p:nvPr>
        </p:nvSpPr>
        <p:spPr>
          <a:xfrm>
            <a:off x="2679906" y="3956279"/>
            <a:ext cx="6831673" cy="1086238"/>
          </a:xfrm>
          <a:prstGeom prst="rect">
            <a:avLst/>
          </a:prstGeom>
        </p:spPr>
        <p:txBody>
          <a:bodyPr/>
          <a:lstStyle/>
          <a:p>
            <a:pPr/>
            <a:r>
              <a:t>Jan Vala, Tomáš Urbanec, Adrien Junga</a:t>
            </a:r>
          </a:p>
        </p:txBody>
      </p:sp>
      <p:sp>
        <p:nvSpPr>
          <p:cNvPr id="104" name="Nadpis 1"/>
          <p:cNvSpPr txBox="1"/>
          <p:nvPr/>
        </p:nvSpPr>
        <p:spPr>
          <a:xfrm>
            <a:off x="11002843" y="5610374"/>
            <a:ext cx="432693" cy="45032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lgn="ctr" defTabSz="365760">
              <a:lnSpc>
                <a:spcPct val="89000"/>
              </a:lnSpc>
              <a:defRPr cap="all" sz="2880">
                <a:solidFill>
                  <a:schemeClr val="accent2">
                    <a:satOff val="-30106"/>
                    <a:lumOff val="-13137"/>
                  </a:schemeClr>
                </a:solidFill>
                <a:latin typeface="WordVisi_MSFontService"/>
                <a:ea typeface="WordVisi_MSFontService"/>
                <a:cs typeface="WordVisi_MSFontService"/>
                <a:sym typeface="WordVisi_MSFontService"/>
              </a:defRPr>
            </a:lvl1pPr>
          </a:lstStyle>
          <a:p>
            <a:pPr/>
            <a:r>
              <a:t>T</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Nadpis 1"/>
          <p:cNvSpPr txBox="1"/>
          <p:nvPr>
            <p:ph type="title"/>
          </p:nvPr>
        </p:nvSpPr>
        <p:spPr>
          <a:prstGeom prst="rect">
            <a:avLst/>
          </a:prstGeom>
        </p:spPr>
        <p:txBody>
          <a:bodyPr/>
          <a:lstStyle>
            <a:lvl1pPr algn="ctr">
              <a:defRPr sz="4000"/>
            </a:lvl1pPr>
          </a:lstStyle>
          <a:p>
            <a:pPr/>
            <a:r>
              <a:t>Změny v chování dítěte</a:t>
            </a:r>
          </a:p>
        </p:txBody>
      </p:sp>
      <p:sp>
        <p:nvSpPr>
          <p:cNvPr id="133" name="Zástupný obsah 2"/>
          <p:cNvSpPr txBox="1"/>
          <p:nvPr>
            <p:ph type="body" idx="1"/>
          </p:nvPr>
        </p:nvSpPr>
        <p:spPr>
          <a:prstGeom prst="rect">
            <a:avLst/>
          </a:prstGeom>
        </p:spPr>
        <p:txBody>
          <a:bodyPr/>
          <a:lstStyle/>
          <a:p>
            <a:pPr/>
            <a:r>
              <a:t>náhlé změny v chování bez jasné příčiny;</a:t>
            </a:r>
          </a:p>
          <a:p>
            <a:pPr/>
            <a:r>
              <a:t>strach z určité osoby;</a:t>
            </a:r>
          </a:p>
          <a:p>
            <a:pPr/>
            <a:r>
              <a:t>útěk z domova;</a:t>
            </a:r>
          </a:p>
          <a:p>
            <a:pPr/>
            <a:r>
              <a:t>sebepoškozování;</a:t>
            </a:r>
          </a:p>
          <a:p>
            <a:pPr/>
            <a:r>
              <a:t>užívání drog a jiných návykových látek;</a:t>
            </a:r>
          </a:p>
          <a:p>
            <a:pPr/>
            <a:r>
              <a:t>anorexie, bulimie;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33">
                                            <p:bg/>
                                          </p:spTgt>
                                        </p:tgtEl>
                                        <p:attrNameLst>
                                          <p:attrName>style.visibility</p:attrName>
                                        </p:attrNameLst>
                                      </p:cBhvr>
                                      <p:to>
                                        <p:strVal val="visible"/>
                                      </p:to>
                                    </p:set>
                                    <p:anim calcmode="lin" valueType="num">
                                      <p:cBhvr>
                                        <p:cTn id="7" dur="500" fill="hold"/>
                                        <p:tgtEl>
                                          <p:spTgt spid="133">
                                            <p:bg/>
                                          </p:spTgt>
                                        </p:tgtEl>
                                        <p:attrNameLst>
                                          <p:attrName>ppt_x</p:attrName>
                                        </p:attrNameLst>
                                      </p:cBhvr>
                                      <p:tavLst>
                                        <p:tav tm="0">
                                          <p:val>
                                            <p:strVal val="#ppt_x"/>
                                          </p:val>
                                        </p:tav>
                                        <p:tav tm="100000">
                                          <p:val>
                                            <p:strVal val="#ppt_x"/>
                                          </p:val>
                                        </p:tav>
                                      </p:tavLst>
                                    </p:anim>
                                    <p:anim calcmode="lin" valueType="num">
                                      <p:cBhvr>
                                        <p:cTn id="8" dur="500" fill="hold"/>
                                        <p:tgtEl>
                                          <p:spTgt spid="13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33">
                                            <p:txEl>
                                              <p:pRg st="0" end="0"/>
                                            </p:txEl>
                                          </p:spTgt>
                                        </p:tgtEl>
                                        <p:attrNameLst>
                                          <p:attrName>style.visibility</p:attrName>
                                        </p:attrNameLst>
                                      </p:cBhvr>
                                      <p:to>
                                        <p:strVal val="visible"/>
                                      </p:to>
                                    </p:set>
                                    <p:anim calcmode="lin" valueType="num">
                                      <p:cBhvr>
                                        <p:cTn id="11" dur="500" fill="hold"/>
                                        <p:tgtEl>
                                          <p:spTgt spid="13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3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33">
                                            <p:txEl>
                                              <p:pRg st="1" end="1"/>
                                            </p:txEl>
                                          </p:spTgt>
                                        </p:tgtEl>
                                        <p:attrNameLst>
                                          <p:attrName>style.visibility</p:attrName>
                                        </p:attrNameLst>
                                      </p:cBhvr>
                                      <p:to>
                                        <p:strVal val="visible"/>
                                      </p:to>
                                    </p:set>
                                    <p:anim calcmode="lin" valueType="num">
                                      <p:cBhvr>
                                        <p:cTn id="17" dur="500" fill="hold"/>
                                        <p:tgtEl>
                                          <p:spTgt spid="13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3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33">
                                            <p:txEl>
                                              <p:pRg st="2" end="2"/>
                                            </p:txEl>
                                          </p:spTgt>
                                        </p:tgtEl>
                                        <p:attrNameLst>
                                          <p:attrName>style.visibility</p:attrName>
                                        </p:attrNameLst>
                                      </p:cBhvr>
                                      <p:to>
                                        <p:strVal val="visible"/>
                                      </p:to>
                                    </p:set>
                                    <p:anim calcmode="lin" valueType="num">
                                      <p:cBhvr>
                                        <p:cTn id="23" dur="500" fill="hold"/>
                                        <p:tgtEl>
                                          <p:spTgt spid="13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3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33">
                                            <p:txEl>
                                              <p:pRg st="3" end="3"/>
                                            </p:txEl>
                                          </p:spTgt>
                                        </p:tgtEl>
                                        <p:attrNameLst>
                                          <p:attrName>style.visibility</p:attrName>
                                        </p:attrNameLst>
                                      </p:cBhvr>
                                      <p:to>
                                        <p:strVal val="visible"/>
                                      </p:to>
                                    </p:set>
                                    <p:anim calcmode="lin" valueType="num">
                                      <p:cBhvr>
                                        <p:cTn id="29" dur="500" fill="hold"/>
                                        <p:tgtEl>
                                          <p:spTgt spid="13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3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33">
                                            <p:txEl>
                                              <p:pRg st="4" end="4"/>
                                            </p:txEl>
                                          </p:spTgt>
                                        </p:tgtEl>
                                        <p:attrNameLst>
                                          <p:attrName>style.visibility</p:attrName>
                                        </p:attrNameLst>
                                      </p:cBhvr>
                                      <p:to>
                                        <p:strVal val="visible"/>
                                      </p:to>
                                    </p:set>
                                    <p:anim calcmode="lin" valueType="num">
                                      <p:cBhvr>
                                        <p:cTn id="35" dur="500" fill="hold"/>
                                        <p:tgtEl>
                                          <p:spTgt spid="13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3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133">
                                            <p:txEl>
                                              <p:pRg st="5" end="5"/>
                                            </p:txEl>
                                          </p:spTgt>
                                        </p:tgtEl>
                                        <p:attrNameLst>
                                          <p:attrName>style.visibility</p:attrName>
                                        </p:attrNameLst>
                                      </p:cBhvr>
                                      <p:to>
                                        <p:strVal val="visible"/>
                                      </p:to>
                                    </p:set>
                                    <p:anim calcmode="lin" valueType="num">
                                      <p:cBhvr>
                                        <p:cTn id="41" dur="500" fill="hold"/>
                                        <p:tgtEl>
                                          <p:spTgt spid="133">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13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33" grpId="1"/>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Statistiky"/>
          <p:cNvSpPr txBox="1"/>
          <p:nvPr>
            <p:ph type="title"/>
          </p:nvPr>
        </p:nvSpPr>
        <p:spPr>
          <a:prstGeom prst="rect">
            <a:avLst/>
          </a:prstGeom>
        </p:spPr>
        <p:txBody>
          <a:bodyPr/>
          <a:lstStyle>
            <a:lvl1pPr>
              <a:defRPr sz="4000"/>
            </a:lvl1pPr>
          </a:lstStyle>
          <a:p>
            <a:pPr/>
            <a:r>
              <a:t>Statistiky</a:t>
            </a:r>
          </a:p>
        </p:txBody>
      </p:sp>
      <p:pic>
        <p:nvPicPr>
          <p:cNvPr id="136" name="Snímek obrazovky 2021-12-09 v 1.51.05.png" descr="Snímek obrazovky 2021-12-09 v 1.51.05.png"/>
          <p:cNvPicPr>
            <a:picLocks noChangeAspect="1"/>
          </p:cNvPicPr>
          <p:nvPr/>
        </p:nvPicPr>
        <p:blipFill>
          <a:blip r:embed="rId2">
            <a:extLst/>
          </a:blip>
          <a:stretch>
            <a:fillRect/>
          </a:stretch>
        </p:blipFill>
        <p:spPr>
          <a:xfrm>
            <a:off x="4865810" y="248951"/>
            <a:ext cx="4852915" cy="6360098"/>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Statistiky"/>
          <p:cNvSpPr txBox="1"/>
          <p:nvPr>
            <p:ph type="title"/>
          </p:nvPr>
        </p:nvSpPr>
        <p:spPr>
          <a:prstGeom prst="rect">
            <a:avLst/>
          </a:prstGeom>
        </p:spPr>
        <p:txBody>
          <a:bodyPr/>
          <a:lstStyle>
            <a:lvl1pPr>
              <a:defRPr sz="4000"/>
            </a:lvl1pPr>
          </a:lstStyle>
          <a:p>
            <a:pPr/>
            <a:r>
              <a:t>Statistiky</a:t>
            </a:r>
          </a:p>
        </p:txBody>
      </p:sp>
      <p:pic>
        <p:nvPicPr>
          <p:cNvPr id="139" name="Snímek obrazovky 2021-12-09 v 1.50.54.png" descr="Snímek obrazovky 2021-12-09 v 1.50.54.png"/>
          <p:cNvPicPr>
            <a:picLocks noChangeAspect="1"/>
          </p:cNvPicPr>
          <p:nvPr/>
        </p:nvPicPr>
        <p:blipFill>
          <a:blip r:embed="rId2">
            <a:extLst/>
          </a:blip>
          <a:stretch>
            <a:fillRect/>
          </a:stretch>
        </p:blipFill>
        <p:spPr>
          <a:xfrm>
            <a:off x="4882506" y="698499"/>
            <a:ext cx="6235701" cy="5461001"/>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Statistiky"/>
          <p:cNvSpPr txBox="1"/>
          <p:nvPr>
            <p:ph type="title"/>
          </p:nvPr>
        </p:nvSpPr>
        <p:spPr>
          <a:prstGeom prst="rect">
            <a:avLst/>
          </a:prstGeom>
        </p:spPr>
        <p:txBody>
          <a:bodyPr/>
          <a:lstStyle>
            <a:lvl1pPr>
              <a:defRPr sz="4000"/>
            </a:lvl1pPr>
          </a:lstStyle>
          <a:p>
            <a:pPr/>
            <a:r>
              <a:t>Statistiky</a:t>
            </a:r>
          </a:p>
        </p:txBody>
      </p:sp>
      <p:pic>
        <p:nvPicPr>
          <p:cNvPr id="142" name="Snímek obrazovky 2021-12-09 v 1.51.48.png" descr="Snímek obrazovky 2021-12-09 v 1.51.48.png"/>
          <p:cNvPicPr>
            <a:picLocks noChangeAspect="1"/>
          </p:cNvPicPr>
          <p:nvPr/>
        </p:nvPicPr>
        <p:blipFill>
          <a:blip r:embed="rId2">
            <a:extLst/>
          </a:blip>
          <a:stretch>
            <a:fillRect/>
          </a:stretch>
        </p:blipFill>
        <p:spPr>
          <a:xfrm>
            <a:off x="4063691" y="812799"/>
            <a:ext cx="7493001" cy="5232401"/>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Zanedbávání"/>
          <p:cNvSpPr txBox="1"/>
          <p:nvPr>
            <p:ph type="body" sz="quarter" idx="1"/>
          </p:nvPr>
        </p:nvSpPr>
        <p:spPr>
          <a:xfrm>
            <a:off x="2168755" y="5523089"/>
            <a:ext cx="4111209" cy="647647"/>
          </a:xfrm>
          <a:prstGeom prst="rect">
            <a:avLst/>
          </a:prstGeom>
        </p:spPr>
        <p:txBody>
          <a:bodyPr/>
          <a:lstStyle>
            <a:lvl1pPr algn="l">
              <a:defRPr b="1" sz="3700"/>
            </a:lvl1pPr>
          </a:lstStyle>
          <a:p>
            <a:pPr/>
            <a:r>
              <a:t>Zanedbávání</a:t>
            </a:r>
          </a:p>
        </p:txBody>
      </p:sp>
      <p:pic>
        <p:nvPicPr>
          <p:cNvPr id="145" name="new-rodna-deti-pece-ochrana-medvidek-hracka-opatrovnictvi.jpg" descr="new-rodna-deti-pece-ochrana-medvidek-hracka-opatrovnictvi.jpg"/>
          <p:cNvPicPr>
            <a:picLocks noChangeAspect="1"/>
          </p:cNvPicPr>
          <p:nvPr/>
        </p:nvPicPr>
        <p:blipFill>
          <a:blip r:embed="rId2">
            <a:extLst/>
          </a:blip>
          <a:stretch>
            <a:fillRect/>
          </a:stretch>
        </p:blipFill>
        <p:spPr>
          <a:xfrm>
            <a:off x="2212572" y="667114"/>
            <a:ext cx="7766856" cy="4347121"/>
          </a:xfrm>
          <a:prstGeom prst="rect">
            <a:avLst/>
          </a:prstGeom>
          <a:ln w="12700">
            <a:miter lim="400000"/>
          </a:ln>
        </p:spPr>
      </p:pic>
      <p:sp>
        <p:nvSpPr>
          <p:cNvPr id="146" name="Nadpis 1"/>
          <p:cNvSpPr txBox="1"/>
          <p:nvPr/>
        </p:nvSpPr>
        <p:spPr>
          <a:xfrm>
            <a:off x="10990143" y="5610374"/>
            <a:ext cx="432693" cy="45032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lgn="ctr" defTabSz="365760">
              <a:lnSpc>
                <a:spcPct val="89000"/>
              </a:lnSpc>
              <a:defRPr cap="all" sz="2880">
                <a:solidFill>
                  <a:schemeClr val="accent2">
                    <a:satOff val="-30106"/>
                    <a:lumOff val="-13137"/>
                  </a:schemeClr>
                </a:solidFill>
                <a:latin typeface="WordVisi_MSFontService"/>
                <a:ea typeface="WordVisi_MSFontService"/>
                <a:cs typeface="WordVisi_MSFontService"/>
                <a:sym typeface="WordVisi_MSFontService"/>
              </a:defRPr>
            </a:lvl1pPr>
          </a:lstStyle>
          <a:p>
            <a:pPr/>
            <a:r>
              <a:t>H</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Nadpis 1"/>
          <p:cNvSpPr txBox="1"/>
          <p:nvPr>
            <p:ph type="title"/>
          </p:nvPr>
        </p:nvSpPr>
        <p:spPr>
          <a:prstGeom prst="rect">
            <a:avLst/>
          </a:prstGeom>
        </p:spPr>
        <p:txBody>
          <a:bodyPr/>
          <a:lstStyle/>
          <a:p>
            <a:pPr>
              <a:defRPr u="sng">
                <a:solidFill>
                  <a:srgbClr val="000000"/>
                </a:solidFill>
                <a:latin typeface="Arial"/>
                <a:ea typeface="Arial"/>
                <a:cs typeface="Arial"/>
                <a:sym typeface="Arial"/>
              </a:defRPr>
            </a:pPr>
            <a:r>
              <a:t>Zanedbávání</a:t>
            </a:r>
            <a:br/>
          </a:p>
        </p:txBody>
      </p:sp>
      <p:sp>
        <p:nvSpPr>
          <p:cNvPr id="149" name="Zástupný obsah 2"/>
          <p:cNvSpPr txBox="1"/>
          <p:nvPr>
            <p:ph type="body" idx="1"/>
          </p:nvPr>
        </p:nvSpPr>
        <p:spPr>
          <a:xfrm>
            <a:off x="1371600" y="2286000"/>
            <a:ext cx="9601200" cy="4572000"/>
          </a:xfrm>
          <a:prstGeom prst="rect">
            <a:avLst/>
          </a:prstGeom>
        </p:spPr>
        <p:txBody>
          <a:bodyPr/>
          <a:lstStyle/>
          <a:p>
            <a:pPr>
              <a:buFontTx/>
              <a:buChar char="▪"/>
              <a:defRPr>
                <a:solidFill>
                  <a:srgbClr val="212529"/>
                </a:solidFill>
                <a:latin typeface="Arial"/>
                <a:ea typeface="Arial"/>
                <a:cs typeface="Arial"/>
                <a:sym typeface="Arial"/>
              </a:defRPr>
            </a:pPr>
            <a:r>
              <a:t>Lze definovat jako nedostatek péče způsobující vážnou újmu na vývoji dítěte anebo ohrožení.</a:t>
            </a:r>
          </a:p>
          <a:p>
            <a:pPr>
              <a:buFontTx/>
              <a:buChar char="▪"/>
              <a:defRPr b="1">
                <a:solidFill>
                  <a:srgbClr val="212529"/>
                </a:solidFill>
                <a:latin typeface="Arial"/>
                <a:ea typeface="Arial"/>
                <a:cs typeface="Arial"/>
                <a:sym typeface="Arial"/>
              </a:defRPr>
            </a:pPr>
            <a:r>
              <a:t>Tělesné</a:t>
            </a:r>
            <a:r>
              <a:rPr b="0"/>
              <a:t> – neuspokojování základních tělesných potřeb dítěte (např. nedostatečná</a:t>
            </a:r>
            <a:r>
              <a:rPr b="0">
                <a:solidFill>
                  <a:srgbClr val="000000"/>
                </a:solidFill>
              </a:rPr>
              <a:t> výživa</a:t>
            </a:r>
            <a:r>
              <a:rPr b="0"/>
              <a:t>, oblečení, přístřeší, </a:t>
            </a:r>
            <a:r>
              <a:rPr b="0">
                <a:solidFill>
                  <a:srgbClr val="000000"/>
                </a:solidFill>
              </a:rPr>
              <a:t>zdravotní péče</a:t>
            </a:r>
            <a:r>
              <a:rPr b="0"/>
              <a:t>).</a:t>
            </a:r>
            <a:endParaRPr b="0"/>
          </a:p>
          <a:p>
            <a:pPr>
              <a:buFontTx/>
              <a:buChar char="▪"/>
              <a:defRPr b="1">
                <a:solidFill>
                  <a:srgbClr val="212529"/>
                </a:solidFill>
                <a:latin typeface="Arial"/>
                <a:ea typeface="Arial"/>
                <a:cs typeface="Arial"/>
                <a:sym typeface="Arial"/>
              </a:defRPr>
            </a:pPr>
            <a:r>
              <a:t>Citové</a:t>
            </a:r>
            <a:r>
              <a:rPr b="0"/>
              <a:t> – neuspokojování citových potřeb (náklonnost a pocit sounáležitosti).</a:t>
            </a:r>
            <a:endParaRPr b="0"/>
          </a:p>
          <a:p>
            <a:pPr>
              <a:buFontTx/>
              <a:buChar char="▪"/>
              <a:defRPr b="1">
                <a:solidFill>
                  <a:srgbClr val="212529"/>
                </a:solidFill>
                <a:latin typeface="Arial"/>
                <a:ea typeface="Arial"/>
                <a:cs typeface="Arial"/>
                <a:sym typeface="Arial"/>
              </a:defRPr>
            </a:pPr>
            <a:r>
              <a:t>Výchovy a vzdělání</a:t>
            </a:r>
            <a:r>
              <a:rPr b="0"/>
              <a:t> – znemožnění dítěti dosáhnout odpovídajícího vzdělání (důsledkem toho je zaostávání a systémové týrání).</a:t>
            </a:r>
            <a:endParaRPr b="0"/>
          </a:p>
          <a:p>
            <a:pPr>
              <a:buFontTx/>
              <a:buChar char="▪"/>
              <a:defRPr>
                <a:solidFill>
                  <a:srgbClr val="212529"/>
                </a:solidFill>
                <a:latin typeface="Arial"/>
                <a:ea typeface="Arial"/>
                <a:cs typeface="Arial"/>
                <a:sym typeface="Arial"/>
              </a:defRPr>
            </a:pPr>
            <a:r>
              <a:t>Varovné známky: poruchy růstu a vývoje, retardace nebo nerovnoměrnost psychomotorického vývoje, karenční příznaky, zvýšená nemocnost a úmrtnost, nedostatečné sociální dovednosti, pasivita, uzavřenost, lhostejnost, citová plochost, poruchy chování, závislé chování, sociálně patologické chování, náhradní emocionální vazby, nedostatečná kultivovanost chování atd.</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Nadpis 1"/>
          <p:cNvSpPr txBox="1"/>
          <p:nvPr>
            <p:ph type="title"/>
          </p:nvPr>
        </p:nvSpPr>
        <p:spPr>
          <a:prstGeom prst="rect">
            <a:avLst/>
          </a:prstGeom>
        </p:spPr>
        <p:txBody>
          <a:bodyPr/>
          <a:lstStyle>
            <a:lvl1pPr algn="ctr"/>
          </a:lstStyle>
          <a:p>
            <a:pPr/>
            <a:r>
              <a:t>Projevy dítěte + změny v chování</a:t>
            </a:r>
          </a:p>
        </p:txBody>
      </p:sp>
      <p:sp>
        <p:nvSpPr>
          <p:cNvPr id="152" name="Zástupný obsah 2"/>
          <p:cNvSpPr txBox="1"/>
          <p:nvPr>
            <p:ph type="body" idx="1"/>
          </p:nvPr>
        </p:nvSpPr>
        <p:spPr>
          <a:xfrm>
            <a:off x="1371600" y="1929468"/>
            <a:ext cx="9601200" cy="4869810"/>
          </a:xfrm>
          <a:prstGeom prst="rect">
            <a:avLst/>
          </a:prstGeom>
        </p:spPr>
        <p:txBody>
          <a:bodyPr/>
          <a:lstStyle/>
          <a:p>
            <a:pPr>
              <a:defRPr>
                <a:latin typeface="Arial"/>
                <a:ea typeface="Arial"/>
                <a:cs typeface="Arial"/>
                <a:sym typeface="Arial"/>
              </a:defRPr>
            </a:pPr>
            <a:r>
              <a:t>hladovění, úbytek na váze a podváha;</a:t>
            </a:r>
          </a:p>
          <a:p>
            <a:pPr>
              <a:defRPr>
                <a:latin typeface="Arial"/>
                <a:ea typeface="Arial"/>
                <a:cs typeface="Arial"/>
                <a:sym typeface="Arial"/>
              </a:defRPr>
            </a:pPr>
            <a:r>
              <a:t>špinavý oděv a pleny;</a:t>
            </a:r>
          </a:p>
          <a:p>
            <a:pPr>
              <a:defRPr>
                <a:latin typeface="Arial"/>
                <a:ea typeface="Arial"/>
                <a:cs typeface="Arial"/>
                <a:sym typeface="Arial"/>
              </a:defRPr>
            </a:pPr>
            <a:r>
              <a:t>špína na kůži a za nehty, zápach;</a:t>
            </a:r>
          </a:p>
          <a:p>
            <a:pPr>
              <a:defRPr>
                <a:latin typeface="Arial"/>
                <a:ea typeface="Arial"/>
                <a:cs typeface="Arial"/>
                <a:sym typeface="Arial"/>
              </a:defRPr>
            </a:pPr>
            <a:r>
              <a:t>vši, svrab;</a:t>
            </a:r>
          </a:p>
          <a:p>
            <a:pPr>
              <a:defRPr>
                <a:latin typeface="Arial"/>
                <a:ea typeface="Arial"/>
                <a:cs typeface="Arial"/>
                <a:sym typeface="Arial"/>
              </a:defRPr>
            </a:pPr>
            <a:r>
              <a:t>nevyhovující oděv vzhledem k počasí;</a:t>
            </a:r>
          </a:p>
          <a:p>
            <a:pPr>
              <a:defRPr>
                <a:latin typeface="Arial"/>
                <a:ea typeface="Arial"/>
                <a:cs typeface="Arial"/>
                <a:sym typeface="Arial"/>
              </a:defRPr>
            </a:pPr>
            <a:r>
              <a:t>zanedbávání lékařské péče – neléčené choroby[6].</a:t>
            </a:r>
          </a:p>
          <a:p>
            <a:pPr>
              <a:defRPr>
                <a:latin typeface="Arial"/>
                <a:ea typeface="Arial"/>
                <a:cs typeface="Arial"/>
                <a:sym typeface="Arial"/>
              </a:defRPr>
            </a:pPr>
            <a:r>
              <a:t>unavenost;</a:t>
            </a:r>
          </a:p>
          <a:p>
            <a:pPr>
              <a:defRPr>
                <a:latin typeface="Arial"/>
                <a:ea typeface="Arial"/>
                <a:cs typeface="Arial"/>
                <a:sym typeface="Arial"/>
              </a:defRPr>
            </a:pPr>
            <a:r>
              <a:t>nedostatečná školní docházka;</a:t>
            </a:r>
          </a:p>
          <a:p>
            <a:pPr>
              <a:defRPr>
                <a:latin typeface="Arial"/>
                <a:ea typeface="Arial"/>
                <a:cs typeface="Arial"/>
                <a:sym typeface="Arial"/>
              </a:defRPr>
            </a:pPr>
            <a:r>
              <a:t>málo kamarádů;</a:t>
            </a:r>
          </a:p>
          <a:p>
            <a:pPr>
              <a:defRPr>
                <a:latin typeface="Arial"/>
                <a:ea typeface="Arial"/>
                <a:cs typeface="Arial"/>
                <a:sym typeface="Arial"/>
              </a:defRPr>
            </a:pPr>
            <a:r>
              <a:t>dítě vystaveno samotě a ponecháno bez dozoru;</a:t>
            </a:r>
          </a:p>
          <a:p>
            <a:pPr>
              <a:defRPr>
                <a:latin typeface="Arial"/>
                <a:ea typeface="Arial"/>
                <a:cs typeface="Arial"/>
                <a:sym typeface="Arial"/>
              </a:defRPr>
            </a:pPr>
            <a:r>
              <a:t>nutkavé krádeže, prohrabování odpadků.</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52">
                                            <p:bg/>
                                          </p:spTgt>
                                        </p:tgtEl>
                                        <p:attrNameLst>
                                          <p:attrName>style.visibility</p:attrName>
                                        </p:attrNameLst>
                                      </p:cBhvr>
                                      <p:to>
                                        <p:strVal val="visible"/>
                                      </p:to>
                                    </p:set>
                                    <p:anim calcmode="lin" valueType="num">
                                      <p:cBhvr>
                                        <p:cTn id="7" dur="500" fill="hold"/>
                                        <p:tgtEl>
                                          <p:spTgt spid="152">
                                            <p:bg/>
                                          </p:spTgt>
                                        </p:tgtEl>
                                        <p:attrNameLst>
                                          <p:attrName>ppt_x</p:attrName>
                                        </p:attrNameLst>
                                      </p:cBhvr>
                                      <p:tavLst>
                                        <p:tav tm="0">
                                          <p:val>
                                            <p:strVal val="#ppt_x"/>
                                          </p:val>
                                        </p:tav>
                                        <p:tav tm="100000">
                                          <p:val>
                                            <p:strVal val="#ppt_x"/>
                                          </p:val>
                                        </p:tav>
                                      </p:tavLst>
                                    </p:anim>
                                    <p:anim calcmode="lin" valueType="num">
                                      <p:cBhvr>
                                        <p:cTn id="8" dur="500" fill="hold"/>
                                        <p:tgtEl>
                                          <p:spTgt spid="152">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52">
                                            <p:txEl>
                                              <p:pRg st="0" end="0"/>
                                            </p:txEl>
                                          </p:spTgt>
                                        </p:tgtEl>
                                        <p:attrNameLst>
                                          <p:attrName>style.visibility</p:attrName>
                                        </p:attrNameLst>
                                      </p:cBhvr>
                                      <p:to>
                                        <p:strVal val="visible"/>
                                      </p:to>
                                    </p:set>
                                    <p:anim calcmode="lin" valueType="num">
                                      <p:cBhvr>
                                        <p:cTn id="11" dur="500" fill="hold"/>
                                        <p:tgtEl>
                                          <p:spTgt spid="152">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52">
                                            <p:txEl>
                                              <p:pRg st="1" end="1"/>
                                            </p:txEl>
                                          </p:spTgt>
                                        </p:tgtEl>
                                        <p:attrNameLst>
                                          <p:attrName>style.visibility</p:attrName>
                                        </p:attrNameLst>
                                      </p:cBhvr>
                                      <p:to>
                                        <p:strVal val="visible"/>
                                      </p:to>
                                    </p:set>
                                    <p:anim calcmode="lin" valueType="num">
                                      <p:cBhvr>
                                        <p:cTn id="17" dur="500" fill="hold"/>
                                        <p:tgtEl>
                                          <p:spTgt spid="152">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5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52">
                                            <p:txEl>
                                              <p:pRg st="2" end="2"/>
                                            </p:txEl>
                                          </p:spTgt>
                                        </p:tgtEl>
                                        <p:attrNameLst>
                                          <p:attrName>style.visibility</p:attrName>
                                        </p:attrNameLst>
                                      </p:cBhvr>
                                      <p:to>
                                        <p:strVal val="visible"/>
                                      </p:to>
                                    </p:set>
                                    <p:anim calcmode="lin" valueType="num">
                                      <p:cBhvr>
                                        <p:cTn id="23" dur="500" fill="hold"/>
                                        <p:tgtEl>
                                          <p:spTgt spid="152">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5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52">
                                            <p:txEl>
                                              <p:pRg st="3" end="3"/>
                                            </p:txEl>
                                          </p:spTgt>
                                        </p:tgtEl>
                                        <p:attrNameLst>
                                          <p:attrName>style.visibility</p:attrName>
                                        </p:attrNameLst>
                                      </p:cBhvr>
                                      <p:to>
                                        <p:strVal val="visible"/>
                                      </p:to>
                                    </p:set>
                                    <p:anim calcmode="lin" valueType="num">
                                      <p:cBhvr>
                                        <p:cTn id="29" dur="500" fill="hold"/>
                                        <p:tgtEl>
                                          <p:spTgt spid="152">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5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52">
                                            <p:txEl>
                                              <p:pRg st="4" end="4"/>
                                            </p:txEl>
                                          </p:spTgt>
                                        </p:tgtEl>
                                        <p:attrNameLst>
                                          <p:attrName>style.visibility</p:attrName>
                                        </p:attrNameLst>
                                      </p:cBhvr>
                                      <p:to>
                                        <p:strVal val="visible"/>
                                      </p:to>
                                    </p:set>
                                    <p:anim calcmode="lin" valueType="num">
                                      <p:cBhvr>
                                        <p:cTn id="35" dur="500" fill="hold"/>
                                        <p:tgtEl>
                                          <p:spTgt spid="152">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5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152">
                                            <p:txEl>
                                              <p:pRg st="5" end="5"/>
                                            </p:txEl>
                                          </p:spTgt>
                                        </p:tgtEl>
                                        <p:attrNameLst>
                                          <p:attrName>style.visibility</p:attrName>
                                        </p:attrNameLst>
                                      </p:cBhvr>
                                      <p:to>
                                        <p:strVal val="visible"/>
                                      </p:to>
                                    </p:set>
                                    <p:anim calcmode="lin" valueType="num">
                                      <p:cBhvr>
                                        <p:cTn id="41" dur="500" fill="hold"/>
                                        <p:tgtEl>
                                          <p:spTgt spid="152">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15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152">
                                            <p:txEl>
                                              <p:pRg st="6" end="6"/>
                                            </p:txEl>
                                          </p:spTgt>
                                        </p:tgtEl>
                                        <p:attrNameLst>
                                          <p:attrName>style.visibility</p:attrName>
                                        </p:attrNameLst>
                                      </p:cBhvr>
                                      <p:to>
                                        <p:strVal val="visible"/>
                                      </p:to>
                                    </p:set>
                                    <p:anim calcmode="lin" valueType="num">
                                      <p:cBhvr>
                                        <p:cTn id="47" dur="500" fill="hold"/>
                                        <p:tgtEl>
                                          <p:spTgt spid="152">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15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4" presetID="2" grpId="1" fill="hold">
                                  <p:stCondLst>
                                    <p:cond delay="0"/>
                                  </p:stCondLst>
                                  <p:iterate type="el" backwards="0">
                                    <p:tmAbs val="0"/>
                                  </p:iterate>
                                  <p:childTnLst>
                                    <p:set>
                                      <p:cBhvr>
                                        <p:cTn id="52" fill="hold"/>
                                        <p:tgtEl>
                                          <p:spTgt spid="152">
                                            <p:txEl>
                                              <p:pRg st="7" end="7"/>
                                            </p:txEl>
                                          </p:spTgt>
                                        </p:tgtEl>
                                        <p:attrNameLst>
                                          <p:attrName>style.visibility</p:attrName>
                                        </p:attrNameLst>
                                      </p:cBhvr>
                                      <p:to>
                                        <p:strVal val="visible"/>
                                      </p:to>
                                    </p:set>
                                    <p:anim calcmode="lin" valueType="num">
                                      <p:cBhvr>
                                        <p:cTn id="53" dur="500" fill="hold"/>
                                        <p:tgtEl>
                                          <p:spTgt spid="152">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15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4" presetID="2" grpId="1" fill="hold">
                                  <p:stCondLst>
                                    <p:cond delay="0"/>
                                  </p:stCondLst>
                                  <p:iterate type="el" backwards="0">
                                    <p:tmAbs val="0"/>
                                  </p:iterate>
                                  <p:childTnLst>
                                    <p:set>
                                      <p:cBhvr>
                                        <p:cTn id="58" fill="hold"/>
                                        <p:tgtEl>
                                          <p:spTgt spid="152">
                                            <p:txEl>
                                              <p:pRg st="8" end="8"/>
                                            </p:txEl>
                                          </p:spTgt>
                                        </p:tgtEl>
                                        <p:attrNameLst>
                                          <p:attrName>style.visibility</p:attrName>
                                        </p:attrNameLst>
                                      </p:cBhvr>
                                      <p:to>
                                        <p:strVal val="visible"/>
                                      </p:to>
                                    </p:set>
                                    <p:anim calcmode="lin" valueType="num">
                                      <p:cBhvr>
                                        <p:cTn id="59" dur="500" fill="hold"/>
                                        <p:tgtEl>
                                          <p:spTgt spid="152">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15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Class="entr" nodeType="clickEffect" presetSubtype="4" presetID="2" grpId="1" fill="hold">
                                  <p:stCondLst>
                                    <p:cond delay="0"/>
                                  </p:stCondLst>
                                  <p:iterate type="el" backwards="0">
                                    <p:tmAbs val="0"/>
                                  </p:iterate>
                                  <p:childTnLst>
                                    <p:set>
                                      <p:cBhvr>
                                        <p:cTn id="64" fill="hold"/>
                                        <p:tgtEl>
                                          <p:spTgt spid="152">
                                            <p:txEl>
                                              <p:pRg st="9" end="9"/>
                                            </p:txEl>
                                          </p:spTgt>
                                        </p:tgtEl>
                                        <p:attrNameLst>
                                          <p:attrName>style.visibility</p:attrName>
                                        </p:attrNameLst>
                                      </p:cBhvr>
                                      <p:to>
                                        <p:strVal val="visible"/>
                                      </p:to>
                                    </p:set>
                                    <p:anim calcmode="lin" valueType="num">
                                      <p:cBhvr>
                                        <p:cTn id="65" dur="500" fill="hold"/>
                                        <p:tgtEl>
                                          <p:spTgt spid="152">
                                            <p:txEl>
                                              <p:pRg st="9" end="9"/>
                                            </p:txEl>
                                          </p:spTgt>
                                        </p:tgtEl>
                                        <p:attrNameLst>
                                          <p:attrName>ppt_x</p:attrName>
                                        </p:attrNameLst>
                                      </p:cBhvr>
                                      <p:tavLst>
                                        <p:tav tm="0">
                                          <p:val>
                                            <p:strVal val="#ppt_x"/>
                                          </p:val>
                                        </p:tav>
                                        <p:tav tm="100000">
                                          <p:val>
                                            <p:strVal val="#ppt_x"/>
                                          </p:val>
                                        </p:tav>
                                      </p:tavLst>
                                    </p:anim>
                                    <p:anim calcmode="lin" valueType="num">
                                      <p:cBhvr>
                                        <p:cTn id="66" dur="500" fill="hold"/>
                                        <p:tgtEl>
                                          <p:spTgt spid="15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Class="entr" nodeType="clickEffect" presetSubtype="4" presetID="2" grpId="1" fill="hold">
                                  <p:stCondLst>
                                    <p:cond delay="0"/>
                                  </p:stCondLst>
                                  <p:iterate type="el" backwards="0">
                                    <p:tmAbs val="0"/>
                                  </p:iterate>
                                  <p:childTnLst>
                                    <p:set>
                                      <p:cBhvr>
                                        <p:cTn id="70" fill="hold"/>
                                        <p:tgtEl>
                                          <p:spTgt spid="152">
                                            <p:txEl>
                                              <p:pRg st="10" end="10"/>
                                            </p:txEl>
                                          </p:spTgt>
                                        </p:tgtEl>
                                        <p:attrNameLst>
                                          <p:attrName>style.visibility</p:attrName>
                                        </p:attrNameLst>
                                      </p:cBhvr>
                                      <p:to>
                                        <p:strVal val="visible"/>
                                      </p:to>
                                    </p:set>
                                    <p:anim calcmode="lin" valueType="num">
                                      <p:cBhvr>
                                        <p:cTn id="71" dur="500" fill="hold"/>
                                        <p:tgtEl>
                                          <p:spTgt spid="152">
                                            <p:txEl>
                                              <p:pRg st="10" end="10"/>
                                            </p:txEl>
                                          </p:spTgt>
                                        </p:tgtEl>
                                        <p:attrNameLst>
                                          <p:attrName>ppt_x</p:attrName>
                                        </p:attrNameLst>
                                      </p:cBhvr>
                                      <p:tavLst>
                                        <p:tav tm="0">
                                          <p:val>
                                            <p:strVal val="#ppt_x"/>
                                          </p:val>
                                        </p:tav>
                                        <p:tav tm="100000">
                                          <p:val>
                                            <p:strVal val="#ppt_x"/>
                                          </p:val>
                                        </p:tav>
                                      </p:tavLst>
                                    </p:anim>
                                    <p:anim calcmode="lin" valueType="num">
                                      <p:cBhvr>
                                        <p:cTn id="72" dur="500" fill="hold"/>
                                        <p:tgtEl>
                                          <p:spTgt spid="15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52"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Psychické týrání"/>
          <p:cNvSpPr txBox="1"/>
          <p:nvPr>
            <p:ph type="body" sz="quarter" idx="1"/>
          </p:nvPr>
        </p:nvSpPr>
        <p:spPr>
          <a:xfrm>
            <a:off x="2748449" y="5548838"/>
            <a:ext cx="4111209" cy="647647"/>
          </a:xfrm>
          <a:prstGeom prst="rect">
            <a:avLst/>
          </a:prstGeom>
        </p:spPr>
        <p:txBody>
          <a:bodyPr/>
          <a:lstStyle>
            <a:lvl1pPr algn="l">
              <a:defRPr b="1" sz="3700"/>
            </a:lvl1pPr>
          </a:lstStyle>
          <a:p>
            <a:pPr/>
            <a:r>
              <a:t>Psychické týrání</a:t>
            </a:r>
          </a:p>
        </p:txBody>
      </p:sp>
      <p:pic>
        <p:nvPicPr>
          <p:cNvPr id="155" name="fotolia-89516822-subscription-monthly-m-wd-pt-55404-2.jpeg" descr="fotolia-89516822-subscription-monthly-m-wd-pt-55404-2.jpeg"/>
          <p:cNvPicPr>
            <a:picLocks noChangeAspect="1"/>
          </p:cNvPicPr>
          <p:nvPr/>
        </p:nvPicPr>
        <p:blipFill>
          <a:blip r:embed="rId2">
            <a:extLst/>
          </a:blip>
          <a:stretch>
            <a:fillRect/>
          </a:stretch>
        </p:blipFill>
        <p:spPr>
          <a:xfrm>
            <a:off x="2819002" y="776590"/>
            <a:ext cx="6553996" cy="4437154"/>
          </a:xfrm>
          <a:prstGeom prst="rect">
            <a:avLst/>
          </a:prstGeom>
          <a:ln w="12700">
            <a:miter lim="400000"/>
          </a:ln>
        </p:spPr>
      </p:pic>
      <p:sp>
        <p:nvSpPr>
          <p:cNvPr id="156" name="Nadpis 1"/>
          <p:cNvSpPr txBox="1"/>
          <p:nvPr/>
        </p:nvSpPr>
        <p:spPr>
          <a:xfrm>
            <a:off x="10990143" y="5610374"/>
            <a:ext cx="432693" cy="45032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lgn="ctr" defTabSz="365760">
              <a:lnSpc>
                <a:spcPct val="89000"/>
              </a:lnSpc>
              <a:defRPr cap="all" sz="2880">
                <a:solidFill>
                  <a:schemeClr val="accent2">
                    <a:satOff val="-30106"/>
                    <a:lumOff val="-13137"/>
                  </a:schemeClr>
                </a:solidFill>
                <a:latin typeface="WordVisi_MSFontService"/>
                <a:ea typeface="WordVisi_MSFontService"/>
                <a:cs typeface="WordVisi_MSFontService"/>
                <a:sym typeface="WordVisi_MSFontService"/>
              </a:defRPr>
            </a:lvl1pPr>
          </a:lstStyle>
          <a:p>
            <a:pPr/>
            <a:r>
              <a:t>A</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Nadpis 1"/>
          <p:cNvSpPr txBox="1"/>
          <p:nvPr>
            <p:ph type="title"/>
          </p:nvPr>
        </p:nvSpPr>
        <p:spPr>
          <a:prstGeom prst="rect">
            <a:avLst/>
          </a:prstGeom>
        </p:spPr>
        <p:txBody>
          <a:bodyPr/>
          <a:lstStyle/>
          <a:p>
            <a:pPr/>
            <a:r>
              <a:t>Psychické týrání</a:t>
            </a:r>
          </a:p>
        </p:txBody>
      </p:sp>
      <p:sp>
        <p:nvSpPr>
          <p:cNvPr id="159" name="Zástupný obsah 2"/>
          <p:cNvSpPr txBox="1"/>
          <p:nvPr>
            <p:ph type="body" idx="1"/>
          </p:nvPr>
        </p:nvSpPr>
        <p:spPr>
          <a:prstGeom prst="rect">
            <a:avLst/>
          </a:prstGeom>
        </p:spPr>
        <p:txBody>
          <a:bodyPr/>
          <a:lstStyle/>
          <a:p>
            <a:pPr>
              <a:defRPr>
                <a:solidFill>
                  <a:srgbClr val="202122"/>
                </a:solidFill>
                <a:latin typeface="Arial"/>
                <a:ea typeface="Arial"/>
                <a:cs typeface="Arial"/>
                <a:sym typeface="Arial"/>
              </a:defRPr>
            </a:pPr>
            <a:r>
              <a:t>Představuje chování vůči dítěti, jež má negativní vliv na vývoj osobnosti dítěte, sebehodnocení, vývoj jeho chování, citový vývoj a v neposlední řadě negativně působí na</a:t>
            </a:r>
            <a:r>
              <a:rPr>
                <a:solidFill>
                  <a:srgbClr val="000000"/>
                </a:solidFill>
              </a:rPr>
              <a:t> interpersonální vztah</a:t>
            </a:r>
            <a:r>
              <a:t>, který si dítě vytváří k druhým jedincům.</a:t>
            </a:r>
          </a:p>
          <a:p>
            <a:pPr>
              <a:defRPr>
                <a:solidFill>
                  <a:srgbClr val="202122"/>
                </a:solidFill>
                <a:latin typeface="Arial"/>
                <a:ea typeface="Arial"/>
                <a:cs typeface="Arial"/>
                <a:sym typeface="Arial"/>
              </a:defRPr>
            </a:pPr>
            <a:r>
              <a:t>Bolest psychického týrání vzniká z ponižování, opovrhování, záměrného zastrašování nebo nevšímání, nedostatku lásky, nezájmu o dítě.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Nadpis 1"/>
          <p:cNvSpPr txBox="1"/>
          <p:nvPr>
            <p:ph type="title"/>
          </p:nvPr>
        </p:nvSpPr>
        <p:spPr>
          <a:prstGeom prst="rect">
            <a:avLst/>
          </a:prstGeom>
        </p:spPr>
        <p:txBody>
          <a:bodyPr/>
          <a:lstStyle>
            <a:lvl1pPr algn="ctr"/>
          </a:lstStyle>
          <a:p>
            <a:pPr/>
            <a:r>
              <a:t>Projevy dítěte + změny v chování</a:t>
            </a:r>
          </a:p>
        </p:txBody>
      </p:sp>
      <p:sp>
        <p:nvSpPr>
          <p:cNvPr id="162" name="Zástupný obsah 2"/>
          <p:cNvSpPr txBox="1"/>
          <p:nvPr>
            <p:ph type="body" idx="1"/>
          </p:nvPr>
        </p:nvSpPr>
        <p:spPr>
          <a:xfrm>
            <a:off x="1371600" y="1711354"/>
            <a:ext cx="9601200" cy="4927485"/>
          </a:xfrm>
          <a:prstGeom prst="rect">
            <a:avLst/>
          </a:prstGeom>
        </p:spPr>
        <p:txBody>
          <a:bodyPr/>
          <a:lstStyle/>
          <a:p>
            <a:pPr>
              <a:defRPr>
                <a:latin typeface="Arial"/>
                <a:ea typeface="Arial"/>
                <a:cs typeface="Arial"/>
                <a:sym typeface="Arial"/>
              </a:defRPr>
            </a:pPr>
            <a:r>
              <a:t>nepřiměřený růst nebo rozvoj;</a:t>
            </a:r>
          </a:p>
          <a:p>
            <a:pPr>
              <a:defRPr>
                <a:latin typeface="Arial"/>
                <a:ea typeface="Arial"/>
                <a:cs typeface="Arial"/>
                <a:sym typeface="Arial"/>
              </a:defRPr>
            </a:pPr>
            <a:r>
              <a:t>vady řeči;</a:t>
            </a:r>
          </a:p>
          <a:p>
            <a:pPr>
              <a:defRPr>
                <a:latin typeface="Arial"/>
                <a:ea typeface="Arial"/>
                <a:cs typeface="Arial"/>
                <a:sym typeface="Arial"/>
              </a:defRPr>
            </a:pPr>
            <a:r>
              <a:t>opožděný somatický nebo psychický rozvoj.</a:t>
            </a:r>
          </a:p>
          <a:p>
            <a:pPr>
              <a:defRPr>
                <a:latin typeface="Arial"/>
                <a:ea typeface="Arial"/>
                <a:cs typeface="Arial"/>
                <a:sym typeface="Arial"/>
              </a:defRPr>
            </a:pPr>
            <a:r>
              <a:t>nutkavé nebo neurotické návyky – např. houpání na židli, obtáčení vlasů kolem prstu;</a:t>
            </a:r>
          </a:p>
          <a:p>
            <a:pPr>
              <a:defRPr>
                <a:latin typeface="Arial"/>
                <a:ea typeface="Arial"/>
                <a:cs typeface="Arial"/>
                <a:sym typeface="Arial"/>
              </a:defRPr>
            </a:pPr>
            <a:r>
              <a:t>pocit strachu z chybování;</a:t>
            </a:r>
          </a:p>
          <a:p>
            <a:pPr>
              <a:defRPr>
                <a:latin typeface="Arial"/>
                <a:ea typeface="Arial"/>
                <a:cs typeface="Arial"/>
                <a:sym typeface="Arial"/>
              </a:defRPr>
            </a:pPr>
            <a:r>
              <a:t>sebepoškozování;</a:t>
            </a:r>
          </a:p>
          <a:p>
            <a:pPr>
              <a:defRPr>
                <a:latin typeface="Arial"/>
                <a:ea typeface="Arial"/>
                <a:cs typeface="Arial"/>
                <a:sym typeface="Arial"/>
              </a:defRPr>
            </a:pPr>
            <a:r>
              <a:t>neschopnost přijmout chválu;</a:t>
            </a:r>
          </a:p>
          <a:p>
            <a:pPr>
              <a:defRPr>
                <a:latin typeface="Arial"/>
                <a:ea typeface="Arial"/>
                <a:cs typeface="Arial"/>
                <a:sym typeface="Arial"/>
              </a:defRPr>
            </a:pPr>
            <a:r>
              <a:t>nízké sebevědomí;</a:t>
            </a:r>
          </a:p>
          <a:p>
            <a:pPr>
              <a:defRPr>
                <a:latin typeface="Arial"/>
                <a:ea typeface="Arial"/>
                <a:cs typeface="Arial"/>
                <a:sym typeface="Arial"/>
              </a:defRPr>
            </a:pPr>
            <a:r>
              <a:t>dítě nechce kontaktovat rodiče;</a:t>
            </a:r>
          </a:p>
          <a:p>
            <a:pPr>
              <a:defRPr>
                <a:latin typeface="Arial"/>
                <a:ea typeface="Arial"/>
                <a:cs typeface="Arial"/>
                <a:sym typeface="Arial"/>
              </a:defRPr>
            </a:pPr>
            <a:r>
              <a:t>problémy se zapojováním se do hry;</a:t>
            </a:r>
          </a:p>
          <a:p>
            <a:pPr>
              <a:defRPr>
                <a:latin typeface="Arial"/>
                <a:ea typeface="Arial"/>
                <a:cs typeface="Arial"/>
                <a:sym typeface="Arial"/>
              </a:defRPr>
            </a:pPr>
            <a:r>
              <a:t>nadměrná potřeba uznání, vyžaduje zvýšenou pozornost.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62">
                                            <p:bg/>
                                          </p:spTgt>
                                        </p:tgtEl>
                                        <p:attrNameLst>
                                          <p:attrName>style.visibility</p:attrName>
                                        </p:attrNameLst>
                                      </p:cBhvr>
                                      <p:to>
                                        <p:strVal val="visible"/>
                                      </p:to>
                                    </p:set>
                                    <p:anim calcmode="lin" valueType="num">
                                      <p:cBhvr>
                                        <p:cTn id="7" dur="500" fill="hold"/>
                                        <p:tgtEl>
                                          <p:spTgt spid="162">
                                            <p:bg/>
                                          </p:spTgt>
                                        </p:tgtEl>
                                        <p:attrNameLst>
                                          <p:attrName>ppt_x</p:attrName>
                                        </p:attrNameLst>
                                      </p:cBhvr>
                                      <p:tavLst>
                                        <p:tav tm="0">
                                          <p:val>
                                            <p:strVal val="#ppt_x"/>
                                          </p:val>
                                        </p:tav>
                                        <p:tav tm="100000">
                                          <p:val>
                                            <p:strVal val="#ppt_x"/>
                                          </p:val>
                                        </p:tav>
                                      </p:tavLst>
                                    </p:anim>
                                    <p:anim calcmode="lin" valueType="num">
                                      <p:cBhvr>
                                        <p:cTn id="8" dur="500" fill="hold"/>
                                        <p:tgtEl>
                                          <p:spTgt spid="162">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62">
                                            <p:txEl>
                                              <p:pRg st="0" end="0"/>
                                            </p:txEl>
                                          </p:spTgt>
                                        </p:tgtEl>
                                        <p:attrNameLst>
                                          <p:attrName>style.visibility</p:attrName>
                                        </p:attrNameLst>
                                      </p:cBhvr>
                                      <p:to>
                                        <p:strVal val="visible"/>
                                      </p:to>
                                    </p:set>
                                    <p:anim calcmode="lin" valueType="num">
                                      <p:cBhvr>
                                        <p:cTn id="11" dur="500" fill="hold"/>
                                        <p:tgtEl>
                                          <p:spTgt spid="162">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62">
                                            <p:txEl>
                                              <p:pRg st="1" end="1"/>
                                            </p:txEl>
                                          </p:spTgt>
                                        </p:tgtEl>
                                        <p:attrNameLst>
                                          <p:attrName>style.visibility</p:attrName>
                                        </p:attrNameLst>
                                      </p:cBhvr>
                                      <p:to>
                                        <p:strVal val="visible"/>
                                      </p:to>
                                    </p:set>
                                    <p:anim calcmode="lin" valueType="num">
                                      <p:cBhvr>
                                        <p:cTn id="17" dur="500" fill="hold"/>
                                        <p:tgtEl>
                                          <p:spTgt spid="162">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62">
                                            <p:txEl>
                                              <p:pRg st="2" end="2"/>
                                            </p:txEl>
                                          </p:spTgt>
                                        </p:tgtEl>
                                        <p:attrNameLst>
                                          <p:attrName>style.visibility</p:attrName>
                                        </p:attrNameLst>
                                      </p:cBhvr>
                                      <p:to>
                                        <p:strVal val="visible"/>
                                      </p:to>
                                    </p:set>
                                    <p:anim calcmode="lin" valueType="num">
                                      <p:cBhvr>
                                        <p:cTn id="23" dur="500" fill="hold"/>
                                        <p:tgtEl>
                                          <p:spTgt spid="162">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62">
                                            <p:txEl>
                                              <p:pRg st="3" end="3"/>
                                            </p:txEl>
                                          </p:spTgt>
                                        </p:tgtEl>
                                        <p:attrNameLst>
                                          <p:attrName>style.visibility</p:attrName>
                                        </p:attrNameLst>
                                      </p:cBhvr>
                                      <p:to>
                                        <p:strVal val="visible"/>
                                      </p:to>
                                    </p:set>
                                    <p:anim calcmode="lin" valueType="num">
                                      <p:cBhvr>
                                        <p:cTn id="29" dur="500" fill="hold"/>
                                        <p:tgtEl>
                                          <p:spTgt spid="162">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62">
                                            <p:txEl>
                                              <p:pRg st="4" end="4"/>
                                            </p:txEl>
                                          </p:spTgt>
                                        </p:tgtEl>
                                        <p:attrNameLst>
                                          <p:attrName>style.visibility</p:attrName>
                                        </p:attrNameLst>
                                      </p:cBhvr>
                                      <p:to>
                                        <p:strVal val="visible"/>
                                      </p:to>
                                    </p:set>
                                    <p:anim calcmode="lin" valueType="num">
                                      <p:cBhvr>
                                        <p:cTn id="35" dur="500" fill="hold"/>
                                        <p:tgtEl>
                                          <p:spTgt spid="162">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162">
                                            <p:txEl>
                                              <p:pRg st="5" end="5"/>
                                            </p:txEl>
                                          </p:spTgt>
                                        </p:tgtEl>
                                        <p:attrNameLst>
                                          <p:attrName>style.visibility</p:attrName>
                                        </p:attrNameLst>
                                      </p:cBhvr>
                                      <p:to>
                                        <p:strVal val="visible"/>
                                      </p:to>
                                    </p:set>
                                    <p:anim calcmode="lin" valueType="num">
                                      <p:cBhvr>
                                        <p:cTn id="41" dur="500" fill="hold"/>
                                        <p:tgtEl>
                                          <p:spTgt spid="162">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1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162">
                                            <p:txEl>
                                              <p:pRg st="6" end="6"/>
                                            </p:txEl>
                                          </p:spTgt>
                                        </p:tgtEl>
                                        <p:attrNameLst>
                                          <p:attrName>style.visibility</p:attrName>
                                        </p:attrNameLst>
                                      </p:cBhvr>
                                      <p:to>
                                        <p:strVal val="visible"/>
                                      </p:to>
                                    </p:set>
                                    <p:anim calcmode="lin" valueType="num">
                                      <p:cBhvr>
                                        <p:cTn id="47" dur="500" fill="hold"/>
                                        <p:tgtEl>
                                          <p:spTgt spid="162">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1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4" presetID="2" grpId="1" fill="hold">
                                  <p:stCondLst>
                                    <p:cond delay="0"/>
                                  </p:stCondLst>
                                  <p:iterate type="el" backwards="0">
                                    <p:tmAbs val="0"/>
                                  </p:iterate>
                                  <p:childTnLst>
                                    <p:set>
                                      <p:cBhvr>
                                        <p:cTn id="52" fill="hold"/>
                                        <p:tgtEl>
                                          <p:spTgt spid="162">
                                            <p:txEl>
                                              <p:pRg st="7" end="7"/>
                                            </p:txEl>
                                          </p:spTgt>
                                        </p:tgtEl>
                                        <p:attrNameLst>
                                          <p:attrName>style.visibility</p:attrName>
                                        </p:attrNameLst>
                                      </p:cBhvr>
                                      <p:to>
                                        <p:strVal val="visible"/>
                                      </p:to>
                                    </p:set>
                                    <p:anim calcmode="lin" valueType="num">
                                      <p:cBhvr>
                                        <p:cTn id="53" dur="500" fill="hold"/>
                                        <p:tgtEl>
                                          <p:spTgt spid="162">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1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4" presetID="2" grpId="1" fill="hold">
                                  <p:stCondLst>
                                    <p:cond delay="0"/>
                                  </p:stCondLst>
                                  <p:iterate type="el" backwards="0">
                                    <p:tmAbs val="0"/>
                                  </p:iterate>
                                  <p:childTnLst>
                                    <p:set>
                                      <p:cBhvr>
                                        <p:cTn id="58" fill="hold"/>
                                        <p:tgtEl>
                                          <p:spTgt spid="162">
                                            <p:txEl>
                                              <p:pRg st="8" end="8"/>
                                            </p:txEl>
                                          </p:spTgt>
                                        </p:tgtEl>
                                        <p:attrNameLst>
                                          <p:attrName>style.visibility</p:attrName>
                                        </p:attrNameLst>
                                      </p:cBhvr>
                                      <p:to>
                                        <p:strVal val="visible"/>
                                      </p:to>
                                    </p:set>
                                    <p:anim calcmode="lin" valueType="num">
                                      <p:cBhvr>
                                        <p:cTn id="59" dur="500" fill="hold"/>
                                        <p:tgtEl>
                                          <p:spTgt spid="162">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16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Class="entr" nodeType="clickEffect" presetSubtype="4" presetID="2" grpId="1" fill="hold">
                                  <p:stCondLst>
                                    <p:cond delay="0"/>
                                  </p:stCondLst>
                                  <p:iterate type="el" backwards="0">
                                    <p:tmAbs val="0"/>
                                  </p:iterate>
                                  <p:childTnLst>
                                    <p:set>
                                      <p:cBhvr>
                                        <p:cTn id="64" fill="hold"/>
                                        <p:tgtEl>
                                          <p:spTgt spid="162">
                                            <p:txEl>
                                              <p:pRg st="9" end="9"/>
                                            </p:txEl>
                                          </p:spTgt>
                                        </p:tgtEl>
                                        <p:attrNameLst>
                                          <p:attrName>style.visibility</p:attrName>
                                        </p:attrNameLst>
                                      </p:cBhvr>
                                      <p:to>
                                        <p:strVal val="visible"/>
                                      </p:to>
                                    </p:set>
                                    <p:anim calcmode="lin" valueType="num">
                                      <p:cBhvr>
                                        <p:cTn id="65" dur="500" fill="hold"/>
                                        <p:tgtEl>
                                          <p:spTgt spid="162">
                                            <p:txEl>
                                              <p:pRg st="9" end="9"/>
                                            </p:txEl>
                                          </p:spTgt>
                                        </p:tgtEl>
                                        <p:attrNameLst>
                                          <p:attrName>ppt_x</p:attrName>
                                        </p:attrNameLst>
                                      </p:cBhvr>
                                      <p:tavLst>
                                        <p:tav tm="0">
                                          <p:val>
                                            <p:strVal val="#ppt_x"/>
                                          </p:val>
                                        </p:tav>
                                        <p:tav tm="100000">
                                          <p:val>
                                            <p:strVal val="#ppt_x"/>
                                          </p:val>
                                        </p:tav>
                                      </p:tavLst>
                                    </p:anim>
                                    <p:anim calcmode="lin" valueType="num">
                                      <p:cBhvr>
                                        <p:cTn id="66" dur="500" fill="hold"/>
                                        <p:tgtEl>
                                          <p:spTgt spid="16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Class="entr" nodeType="clickEffect" presetSubtype="4" presetID="2" grpId="1" fill="hold">
                                  <p:stCondLst>
                                    <p:cond delay="0"/>
                                  </p:stCondLst>
                                  <p:iterate type="el" backwards="0">
                                    <p:tmAbs val="0"/>
                                  </p:iterate>
                                  <p:childTnLst>
                                    <p:set>
                                      <p:cBhvr>
                                        <p:cTn id="70" fill="hold"/>
                                        <p:tgtEl>
                                          <p:spTgt spid="162">
                                            <p:txEl>
                                              <p:pRg st="10" end="10"/>
                                            </p:txEl>
                                          </p:spTgt>
                                        </p:tgtEl>
                                        <p:attrNameLst>
                                          <p:attrName>style.visibility</p:attrName>
                                        </p:attrNameLst>
                                      </p:cBhvr>
                                      <p:to>
                                        <p:strVal val="visible"/>
                                      </p:to>
                                    </p:set>
                                    <p:anim calcmode="lin" valueType="num">
                                      <p:cBhvr>
                                        <p:cTn id="71" dur="500" fill="hold"/>
                                        <p:tgtEl>
                                          <p:spTgt spid="162">
                                            <p:txEl>
                                              <p:pRg st="10" end="10"/>
                                            </p:txEl>
                                          </p:spTgt>
                                        </p:tgtEl>
                                        <p:attrNameLst>
                                          <p:attrName>ppt_x</p:attrName>
                                        </p:attrNameLst>
                                      </p:cBhvr>
                                      <p:tavLst>
                                        <p:tav tm="0">
                                          <p:val>
                                            <p:strVal val="#ppt_x"/>
                                          </p:val>
                                        </p:tav>
                                        <p:tav tm="100000">
                                          <p:val>
                                            <p:strVal val="#ppt_x"/>
                                          </p:val>
                                        </p:tav>
                                      </p:tavLst>
                                    </p:anim>
                                    <p:anim calcmode="lin" valueType="num">
                                      <p:cBhvr>
                                        <p:cTn id="72" dur="500" fill="hold"/>
                                        <p:tgtEl>
                                          <p:spTgt spid="16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62" grpId="1"/>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Hranice mezi trestáním a týráním je tenká.…"/>
          <p:cNvSpPr txBox="1"/>
          <p:nvPr>
            <p:ph type="body" sz="quarter" idx="1"/>
          </p:nvPr>
        </p:nvSpPr>
        <p:spPr>
          <a:xfrm>
            <a:off x="1575460" y="5535963"/>
            <a:ext cx="5232701" cy="647647"/>
          </a:xfrm>
          <a:prstGeom prst="rect">
            <a:avLst/>
          </a:prstGeom>
        </p:spPr>
        <p:txBody>
          <a:bodyPr/>
          <a:lstStyle/>
          <a:p>
            <a:pPr>
              <a:defRPr sz="1700"/>
            </a:pPr>
            <a:r>
              <a:t>Hranice mezi trestáním a týráním je tenká. </a:t>
            </a:r>
          </a:p>
          <a:p>
            <a:pPr>
              <a:defRPr sz="1700"/>
            </a:pPr>
            <a:r>
              <a:t>Její prolomení může dítě zničit.</a:t>
            </a:r>
          </a:p>
        </p:txBody>
      </p:sp>
      <p:pic>
        <p:nvPicPr>
          <p:cNvPr id="107" name="main.jpg" descr="main.jpg"/>
          <p:cNvPicPr>
            <a:picLocks noChangeAspect="1"/>
          </p:cNvPicPr>
          <p:nvPr/>
        </p:nvPicPr>
        <p:blipFill>
          <a:blip r:embed="rId2">
            <a:extLst/>
          </a:blip>
          <a:stretch>
            <a:fillRect/>
          </a:stretch>
        </p:blipFill>
        <p:spPr>
          <a:xfrm>
            <a:off x="2741715" y="676608"/>
            <a:ext cx="6708570" cy="4408488"/>
          </a:xfrm>
          <a:prstGeom prst="rect">
            <a:avLst/>
          </a:prstGeom>
          <a:ln w="12700">
            <a:miter lim="400000"/>
          </a:ln>
        </p:spPr>
      </p:pic>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Zajímavost"/>
          <p:cNvSpPr txBox="1"/>
          <p:nvPr>
            <p:ph type="title"/>
          </p:nvPr>
        </p:nvSpPr>
        <p:spPr>
          <a:prstGeom prst="rect">
            <a:avLst/>
          </a:prstGeom>
        </p:spPr>
        <p:txBody>
          <a:bodyPr/>
          <a:lstStyle>
            <a:lvl1pPr>
              <a:defRPr sz="4000"/>
            </a:lvl1pPr>
          </a:lstStyle>
          <a:p>
            <a:pPr/>
            <a:r>
              <a:t>Zajímavost</a:t>
            </a:r>
          </a:p>
        </p:txBody>
      </p:sp>
      <p:pic>
        <p:nvPicPr>
          <p:cNvPr id="165" name="Snímek obrazovky 2021-12-09 v 1.33.57.png" descr="Snímek obrazovky 2021-12-09 v 1.33.57.png"/>
          <p:cNvPicPr>
            <a:picLocks noChangeAspect="1"/>
          </p:cNvPicPr>
          <p:nvPr/>
        </p:nvPicPr>
        <p:blipFill>
          <a:blip r:embed="rId2">
            <a:extLst/>
          </a:blip>
          <a:stretch>
            <a:fillRect/>
          </a:stretch>
        </p:blipFill>
        <p:spPr>
          <a:xfrm>
            <a:off x="4732818" y="928368"/>
            <a:ext cx="6783686" cy="5001264"/>
          </a:xfrm>
          <a:prstGeom prst="rect">
            <a:avLst/>
          </a:prstGeom>
          <a:ln w="12700">
            <a:miter lim="400000"/>
          </a:ln>
        </p:spPr>
      </p:pic>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Nadpis 1"/>
          <p:cNvSpPr txBox="1"/>
          <p:nvPr>
            <p:ph type="title"/>
          </p:nvPr>
        </p:nvSpPr>
        <p:spPr>
          <a:prstGeom prst="rect">
            <a:avLst/>
          </a:prstGeom>
        </p:spPr>
        <p:txBody>
          <a:bodyPr/>
          <a:lstStyle>
            <a:lvl1pPr>
              <a:defRPr>
                <a:solidFill>
                  <a:srgbClr val="000000"/>
                </a:solidFill>
                <a:latin typeface="Arial"/>
                <a:ea typeface="Arial"/>
                <a:cs typeface="Arial"/>
                <a:sym typeface="Arial"/>
              </a:defRPr>
            </a:lvl1pPr>
          </a:lstStyle>
          <a:p>
            <a:pPr/>
            <a:r>
              <a:t>Kdo se týrání dopouští?</a:t>
            </a:r>
          </a:p>
        </p:txBody>
      </p:sp>
      <p:sp>
        <p:nvSpPr>
          <p:cNvPr id="168" name="Zástupný obsah 2"/>
          <p:cNvSpPr txBox="1"/>
          <p:nvPr>
            <p:ph type="body" idx="1"/>
          </p:nvPr>
        </p:nvSpPr>
        <p:spPr>
          <a:xfrm>
            <a:off x="1371600" y="2286000"/>
            <a:ext cx="8651864" cy="4572000"/>
          </a:xfrm>
          <a:prstGeom prst="rect">
            <a:avLst/>
          </a:prstGeom>
        </p:spPr>
        <p:txBody>
          <a:bodyPr/>
          <a:lstStyle/>
          <a:p>
            <a:pPr>
              <a:buFontTx/>
              <a:buChar char="▪"/>
              <a:defRPr>
                <a:solidFill>
                  <a:srgbClr val="212529"/>
                </a:solidFill>
                <a:latin typeface="Arial"/>
                <a:ea typeface="Arial"/>
                <a:cs typeface="Arial"/>
                <a:sym typeface="Arial"/>
              </a:defRPr>
            </a:pPr>
            <a:r>
              <a:t>Samotně žijící a velmi mladé matky; původně nechtěné dítě; rodiče alkoholici nebo drogově závislí; rodiče, kteří byli v dětství deprimováni, týráni či zneužíváni</a:t>
            </a:r>
          </a:p>
          <a:p>
            <a:pPr>
              <a:buFontTx/>
              <a:buChar char="▪"/>
              <a:defRPr>
                <a:latin typeface="Arial"/>
                <a:ea typeface="Arial"/>
                <a:cs typeface="Arial"/>
                <a:sym typeface="Arial"/>
              </a:defRPr>
            </a:pPr>
            <a:r>
              <a:t>Se sníženým intelektem,</a:t>
            </a:r>
          </a:p>
          <a:p>
            <a:pPr>
              <a:buFontTx/>
              <a:buChar char="▪"/>
              <a:defRPr>
                <a:latin typeface="Arial"/>
                <a:ea typeface="Arial"/>
                <a:cs typeface="Arial"/>
                <a:sym typeface="Arial"/>
              </a:defRPr>
            </a:pPr>
            <a:r>
              <a:t>Somaticky nemocné či pohybově postižené,</a:t>
            </a:r>
          </a:p>
          <a:p>
            <a:pPr>
              <a:buFontTx/>
              <a:buChar char="▪"/>
              <a:defRPr>
                <a:latin typeface="Arial"/>
                <a:ea typeface="Arial"/>
                <a:cs typeface="Arial"/>
                <a:sym typeface="Arial"/>
              </a:defRPr>
            </a:pPr>
            <a:r>
              <a:t>Závislé na alkoholu a drogách,</a:t>
            </a:r>
          </a:p>
          <a:p>
            <a:pPr>
              <a:buFontTx/>
              <a:buChar char="▪"/>
              <a:defRPr>
                <a:latin typeface="Arial"/>
                <a:ea typeface="Arial"/>
                <a:cs typeface="Arial"/>
                <a:sym typeface="Arial"/>
              </a:defRPr>
            </a:pPr>
            <a:r>
              <a:t>Se zvláštním životním stylem (stoupence zvláštních rituálů, příslušníky některých sekta kultů)</a:t>
            </a:r>
          </a:p>
        </p:txBody>
      </p:sp>
      <p:sp>
        <p:nvSpPr>
          <p:cNvPr id="169" name="Nadpis 1"/>
          <p:cNvSpPr txBox="1"/>
          <p:nvPr/>
        </p:nvSpPr>
        <p:spPr>
          <a:xfrm>
            <a:off x="11002843" y="5610374"/>
            <a:ext cx="432693" cy="45032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lgn="ctr" defTabSz="365760">
              <a:lnSpc>
                <a:spcPct val="89000"/>
              </a:lnSpc>
              <a:defRPr cap="all" sz="2880">
                <a:solidFill>
                  <a:schemeClr val="accent2">
                    <a:satOff val="-30106"/>
                    <a:lumOff val="-13137"/>
                  </a:schemeClr>
                </a:solidFill>
                <a:latin typeface="WordVisi_MSFontService"/>
                <a:ea typeface="WordVisi_MSFontService"/>
                <a:cs typeface="WordVisi_MSFontService"/>
                <a:sym typeface="WordVisi_MSFontService"/>
              </a:defRPr>
            </a:lvl1pPr>
          </a:lstStyle>
          <a:p>
            <a:pPr/>
            <a:r>
              <a:t>T</a:t>
            </a:r>
          </a:p>
        </p:txBody>
      </p:sp>
      <p:sp>
        <p:nvSpPr>
          <p:cNvPr id="170" name="Crop MarkFreeform 6"/>
          <p:cNvSpPr/>
          <p:nvPr/>
        </p:nvSpPr>
        <p:spPr>
          <a:xfrm>
            <a:off x="8151962" y="1685651"/>
            <a:ext cx="3275013" cy="4408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24" y="0"/>
                </a:moveTo>
                <a:lnTo>
                  <a:pt x="21600" y="0"/>
                </a:lnTo>
                <a:lnTo>
                  <a:pt x="21600" y="21600"/>
                </a:lnTo>
                <a:lnTo>
                  <a:pt x="0" y="21600"/>
                </a:lnTo>
                <a:lnTo>
                  <a:pt x="0" y="19733"/>
                </a:lnTo>
                <a:lnTo>
                  <a:pt x="18924" y="19733"/>
                </a:lnTo>
                <a:lnTo>
                  <a:pt x="18924" y="0"/>
                </a:lnTo>
                <a:close/>
              </a:path>
            </a:pathLst>
          </a:custGeom>
          <a:solidFill>
            <a:srgbClr val="191B0E"/>
          </a:solidFill>
          <a:ln w="19050">
            <a:solidFill>
              <a:srgbClr val="FFFFFF"/>
            </a:solidFill>
          </a:ln>
        </p:spPr>
        <p:txBody>
          <a:bodyPr lIns="45719" rIns="45719"/>
          <a:lstStyle/>
          <a:p>
            <a:pPr>
              <a:defRPr>
                <a:solidFill>
                  <a:srgbClr val="FFFFFF"/>
                </a:solidFill>
              </a:defRPr>
            </a:pPr>
          </a:p>
        </p:txBody>
      </p:sp>
      <p:sp>
        <p:nvSpPr>
          <p:cNvPr id="171" name="Nadpis 1"/>
          <p:cNvSpPr txBox="1"/>
          <p:nvPr/>
        </p:nvSpPr>
        <p:spPr>
          <a:xfrm>
            <a:off x="10990143" y="5610374"/>
            <a:ext cx="432693" cy="45032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lgn="ctr" defTabSz="365760">
              <a:lnSpc>
                <a:spcPct val="89000"/>
              </a:lnSpc>
              <a:defRPr cap="all" sz="2880">
                <a:solidFill>
                  <a:schemeClr val="accent2">
                    <a:satOff val="-30106"/>
                    <a:lumOff val="-13137"/>
                  </a:schemeClr>
                </a:solidFill>
                <a:latin typeface="WordVisi_MSFontService"/>
                <a:ea typeface="WordVisi_MSFontService"/>
                <a:cs typeface="WordVisi_MSFontService"/>
                <a:sym typeface="WordVisi_MSFontService"/>
              </a:defRPr>
            </a:lvl1pPr>
          </a:lstStyle>
          <a:p>
            <a:pPr/>
            <a:r>
              <a:t>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68">
                                            <p:bg/>
                                          </p:spTgt>
                                        </p:tgtEl>
                                        <p:attrNameLst>
                                          <p:attrName>style.visibility</p:attrName>
                                        </p:attrNameLst>
                                      </p:cBhvr>
                                      <p:to>
                                        <p:strVal val="visible"/>
                                      </p:to>
                                    </p:set>
                                    <p:anim calcmode="lin" valueType="num">
                                      <p:cBhvr>
                                        <p:cTn id="7" dur="500" fill="hold"/>
                                        <p:tgtEl>
                                          <p:spTgt spid="168">
                                            <p:bg/>
                                          </p:spTgt>
                                        </p:tgtEl>
                                        <p:attrNameLst>
                                          <p:attrName>ppt_x</p:attrName>
                                        </p:attrNameLst>
                                      </p:cBhvr>
                                      <p:tavLst>
                                        <p:tav tm="0">
                                          <p:val>
                                            <p:strVal val="#ppt_x"/>
                                          </p:val>
                                        </p:tav>
                                        <p:tav tm="100000">
                                          <p:val>
                                            <p:strVal val="#ppt_x"/>
                                          </p:val>
                                        </p:tav>
                                      </p:tavLst>
                                    </p:anim>
                                    <p:anim calcmode="lin" valueType="num">
                                      <p:cBhvr>
                                        <p:cTn id="8" dur="500" fill="hold"/>
                                        <p:tgtEl>
                                          <p:spTgt spid="168">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68">
                                            <p:txEl>
                                              <p:pRg st="0" end="0"/>
                                            </p:txEl>
                                          </p:spTgt>
                                        </p:tgtEl>
                                        <p:attrNameLst>
                                          <p:attrName>style.visibility</p:attrName>
                                        </p:attrNameLst>
                                      </p:cBhvr>
                                      <p:to>
                                        <p:strVal val="visible"/>
                                      </p:to>
                                    </p:set>
                                    <p:anim calcmode="lin" valueType="num">
                                      <p:cBhvr>
                                        <p:cTn id="11" dur="500" fill="hold"/>
                                        <p:tgtEl>
                                          <p:spTgt spid="168">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68">
                                            <p:txEl>
                                              <p:pRg st="1" end="1"/>
                                            </p:txEl>
                                          </p:spTgt>
                                        </p:tgtEl>
                                        <p:attrNameLst>
                                          <p:attrName>style.visibility</p:attrName>
                                        </p:attrNameLst>
                                      </p:cBhvr>
                                      <p:to>
                                        <p:strVal val="visible"/>
                                      </p:to>
                                    </p:set>
                                    <p:anim calcmode="lin" valueType="num">
                                      <p:cBhvr>
                                        <p:cTn id="17" dur="500" fill="hold"/>
                                        <p:tgtEl>
                                          <p:spTgt spid="168">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68">
                                            <p:txEl>
                                              <p:pRg st="2" end="2"/>
                                            </p:txEl>
                                          </p:spTgt>
                                        </p:tgtEl>
                                        <p:attrNameLst>
                                          <p:attrName>style.visibility</p:attrName>
                                        </p:attrNameLst>
                                      </p:cBhvr>
                                      <p:to>
                                        <p:strVal val="visible"/>
                                      </p:to>
                                    </p:set>
                                    <p:anim calcmode="lin" valueType="num">
                                      <p:cBhvr>
                                        <p:cTn id="23" dur="500" fill="hold"/>
                                        <p:tgtEl>
                                          <p:spTgt spid="168">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6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68">
                                            <p:txEl>
                                              <p:pRg st="3" end="3"/>
                                            </p:txEl>
                                          </p:spTgt>
                                        </p:tgtEl>
                                        <p:attrNameLst>
                                          <p:attrName>style.visibility</p:attrName>
                                        </p:attrNameLst>
                                      </p:cBhvr>
                                      <p:to>
                                        <p:strVal val="visible"/>
                                      </p:to>
                                    </p:set>
                                    <p:anim calcmode="lin" valueType="num">
                                      <p:cBhvr>
                                        <p:cTn id="29" dur="500" fill="hold"/>
                                        <p:tgtEl>
                                          <p:spTgt spid="168">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6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68">
                                            <p:txEl>
                                              <p:pRg st="4" end="4"/>
                                            </p:txEl>
                                          </p:spTgt>
                                        </p:tgtEl>
                                        <p:attrNameLst>
                                          <p:attrName>style.visibility</p:attrName>
                                        </p:attrNameLst>
                                      </p:cBhvr>
                                      <p:to>
                                        <p:strVal val="visible"/>
                                      </p:to>
                                    </p:set>
                                    <p:anim calcmode="lin" valueType="num">
                                      <p:cBhvr>
                                        <p:cTn id="35" dur="500" fill="hold"/>
                                        <p:tgtEl>
                                          <p:spTgt spid="168">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6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68" grpId="1"/>
    </p:bldLst>
  </p:timing>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Pomoc učitele"/>
          <p:cNvSpPr txBox="1"/>
          <p:nvPr>
            <p:ph type="body" sz="quarter" idx="1"/>
          </p:nvPr>
        </p:nvSpPr>
        <p:spPr>
          <a:xfrm>
            <a:off x="2078983" y="5523089"/>
            <a:ext cx="4111209" cy="647647"/>
          </a:xfrm>
          <a:prstGeom prst="rect">
            <a:avLst/>
          </a:prstGeom>
        </p:spPr>
        <p:txBody>
          <a:bodyPr/>
          <a:lstStyle>
            <a:lvl1pPr algn="l">
              <a:defRPr b="1" sz="3700"/>
            </a:lvl1pPr>
          </a:lstStyle>
          <a:p>
            <a:pPr/>
            <a:r>
              <a:t>Pomoc učitele</a:t>
            </a:r>
          </a:p>
        </p:txBody>
      </p:sp>
      <p:pic>
        <p:nvPicPr>
          <p:cNvPr id="174" name="ppp-navsteva-737x415.jpg" descr="ppp-navsteva-737x415.jpg"/>
          <p:cNvPicPr>
            <a:picLocks noChangeAspect="1"/>
          </p:cNvPicPr>
          <p:nvPr/>
        </p:nvPicPr>
        <p:blipFill>
          <a:blip r:embed="rId2">
            <a:extLst/>
          </a:blip>
          <a:stretch>
            <a:fillRect/>
          </a:stretch>
        </p:blipFill>
        <p:spPr>
          <a:xfrm>
            <a:off x="2138841" y="779790"/>
            <a:ext cx="7914318" cy="4456502"/>
          </a:xfrm>
          <a:prstGeom prst="rect">
            <a:avLst/>
          </a:prstGeom>
          <a:ln w="12700">
            <a:miter lim="400000"/>
          </a:ln>
        </p:spPr>
      </p:pic>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Nadpis 1"/>
          <p:cNvSpPr txBox="1"/>
          <p:nvPr>
            <p:ph type="title"/>
          </p:nvPr>
        </p:nvSpPr>
        <p:spPr>
          <a:prstGeom prst="rect">
            <a:avLst/>
          </a:prstGeom>
        </p:spPr>
        <p:txBody>
          <a:bodyPr/>
          <a:lstStyle>
            <a:lvl1pPr algn="ctr">
              <a:defRPr>
                <a:latin typeface="Arial"/>
                <a:ea typeface="Arial"/>
                <a:cs typeface="Arial"/>
                <a:sym typeface="Arial"/>
              </a:defRPr>
            </a:lvl1pPr>
          </a:lstStyle>
          <a:p>
            <a:pPr/>
            <a:r>
              <a:t>Jak může pomoct učitel?</a:t>
            </a:r>
          </a:p>
        </p:txBody>
      </p:sp>
      <p:sp>
        <p:nvSpPr>
          <p:cNvPr id="177" name="Zástupný obsah 2"/>
          <p:cNvSpPr txBox="1"/>
          <p:nvPr>
            <p:ph type="body" idx="1"/>
          </p:nvPr>
        </p:nvSpPr>
        <p:spPr>
          <a:prstGeom prst="rect">
            <a:avLst/>
          </a:prstGeom>
        </p:spPr>
        <p:txBody>
          <a:bodyPr/>
          <a:lstStyle/>
          <a:p>
            <a:pPr>
              <a:defRPr b="1">
                <a:solidFill>
                  <a:srgbClr val="000000"/>
                </a:solidFill>
                <a:latin typeface="Arial"/>
                <a:ea typeface="Arial"/>
                <a:cs typeface="Arial"/>
                <a:sym typeface="Arial"/>
              </a:defRPr>
            </a:pPr>
            <a:r>
              <a:t>Primární prevencí</a:t>
            </a:r>
          </a:p>
          <a:p>
            <a:pPr>
              <a:buFont typeface="Arial"/>
              <a:buChar char="•"/>
              <a:defRPr>
                <a:solidFill>
                  <a:srgbClr val="000000"/>
                </a:solidFill>
                <a:latin typeface="Arial"/>
                <a:ea typeface="Arial"/>
                <a:cs typeface="Arial"/>
                <a:sym typeface="Arial"/>
              </a:defRPr>
            </a:pPr>
            <a:r>
              <a:t>spočívá hlavně v kvalitní přípravě dětí do manželství a rodičovství od nejranějšího věku, v posilování vztahu obou rodičů k dítěti. Znalost a dovednost dětí chránit samy sebe před nejrůznějším nebezpečím, např. úrazy počínaje a sexuálními útoky konče.</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Nadpis 1"/>
          <p:cNvSpPr txBox="1"/>
          <p:nvPr>
            <p:ph type="title"/>
          </p:nvPr>
        </p:nvSpPr>
        <p:spPr>
          <a:prstGeom prst="rect">
            <a:avLst/>
          </a:prstGeom>
        </p:spPr>
        <p:txBody>
          <a:bodyPr/>
          <a:lstStyle>
            <a:lvl1pPr algn="ctr">
              <a:defRPr>
                <a:latin typeface="Arial"/>
                <a:ea typeface="Arial"/>
                <a:cs typeface="Arial"/>
                <a:sym typeface="Arial"/>
              </a:defRPr>
            </a:lvl1pPr>
          </a:lstStyle>
          <a:p>
            <a:pPr/>
            <a:r>
              <a:t>Jak může pomoct učitel?</a:t>
            </a:r>
          </a:p>
        </p:txBody>
      </p:sp>
      <p:sp>
        <p:nvSpPr>
          <p:cNvPr id="180" name="Zástupný obsah 2"/>
          <p:cNvSpPr txBox="1"/>
          <p:nvPr>
            <p:ph type="body" idx="1"/>
          </p:nvPr>
        </p:nvSpPr>
        <p:spPr>
          <a:prstGeom prst="rect">
            <a:avLst/>
          </a:prstGeom>
        </p:spPr>
        <p:txBody>
          <a:bodyPr/>
          <a:lstStyle/>
          <a:p>
            <a:pPr>
              <a:defRPr b="1">
                <a:solidFill>
                  <a:srgbClr val="000000"/>
                </a:solidFill>
                <a:latin typeface="Arial"/>
                <a:ea typeface="Arial"/>
                <a:cs typeface="Arial"/>
                <a:sym typeface="Arial"/>
              </a:defRPr>
            </a:pPr>
            <a:r>
              <a:t>Sekundární prevencí</a:t>
            </a:r>
          </a:p>
          <a:p>
            <a:pPr>
              <a:buFont typeface="Arial"/>
              <a:buChar char="•"/>
              <a:defRPr>
                <a:solidFill>
                  <a:srgbClr val="000000"/>
                </a:solidFill>
                <a:latin typeface="Arial"/>
                <a:ea typeface="Arial"/>
                <a:cs typeface="Arial"/>
                <a:sym typeface="Arial"/>
              </a:defRPr>
            </a:pPr>
            <a:r>
              <a:t>z hlediska aktivního vyhledávání :</a:t>
            </a:r>
          </a:p>
          <a:p>
            <a:pPr>
              <a:buFont typeface="Arial"/>
              <a:buChar char="•"/>
              <a:defRPr>
                <a:solidFill>
                  <a:srgbClr val="000000"/>
                </a:solidFill>
                <a:latin typeface="Arial"/>
                <a:ea typeface="Arial"/>
                <a:cs typeface="Arial"/>
                <a:sym typeface="Arial"/>
              </a:defRPr>
            </a:pPr>
            <a:r>
              <a:t>Rizikových dětí</a:t>
            </a:r>
          </a:p>
          <a:p>
            <a:pPr>
              <a:buFont typeface="Arial"/>
              <a:buChar char="•"/>
              <a:defRPr>
                <a:solidFill>
                  <a:srgbClr val="000000"/>
                </a:solidFill>
                <a:latin typeface="Arial"/>
                <a:ea typeface="Arial"/>
                <a:cs typeface="Arial"/>
                <a:sym typeface="Arial"/>
              </a:defRPr>
            </a:pPr>
            <a:r>
              <a:t>Rizikových dospělých</a:t>
            </a:r>
          </a:p>
          <a:p>
            <a:pPr>
              <a:buFont typeface="Arial"/>
              <a:buChar char="•"/>
              <a:defRPr>
                <a:solidFill>
                  <a:srgbClr val="000000"/>
                </a:solidFill>
                <a:latin typeface="Arial"/>
                <a:ea typeface="Arial"/>
                <a:cs typeface="Arial"/>
                <a:sym typeface="Arial"/>
              </a:defRPr>
            </a:pPr>
            <a:r>
              <a:t>Rizikových rodin</a:t>
            </a:r>
          </a:p>
          <a:p>
            <a:pPr>
              <a:buFont typeface="Arial"/>
              <a:buChar char="•"/>
              <a:defRPr>
                <a:solidFill>
                  <a:srgbClr val="000000"/>
                </a:solidFill>
                <a:latin typeface="Arial"/>
                <a:ea typeface="Arial"/>
                <a:cs typeface="Arial"/>
                <a:sym typeface="Arial"/>
              </a:defRPr>
            </a:pPr>
            <a:r>
              <a:t>Rizikových situací (ostatní sociální prostředí apod.)</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Nadpis 1"/>
          <p:cNvSpPr txBox="1"/>
          <p:nvPr>
            <p:ph type="title"/>
          </p:nvPr>
        </p:nvSpPr>
        <p:spPr>
          <a:prstGeom prst="rect">
            <a:avLst/>
          </a:prstGeom>
        </p:spPr>
        <p:txBody>
          <a:bodyPr/>
          <a:lstStyle>
            <a:lvl1pPr algn="ctr">
              <a:defRPr>
                <a:latin typeface="Arial"/>
                <a:ea typeface="Arial"/>
                <a:cs typeface="Arial"/>
                <a:sym typeface="Arial"/>
              </a:defRPr>
            </a:lvl1pPr>
          </a:lstStyle>
          <a:p>
            <a:pPr/>
            <a:r>
              <a:t>Jak může pomoct učitel?</a:t>
            </a:r>
          </a:p>
        </p:txBody>
      </p:sp>
      <p:sp>
        <p:nvSpPr>
          <p:cNvPr id="183" name="Zástupný obsah 2"/>
          <p:cNvSpPr txBox="1"/>
          <p:nvPr>
            <p:ph type="body" idx="1"/>
          </p:nvPr>
        </p:nvSpPr>
        <p:spPr>
          <a:prstGeom prst="rect">
            <a:avLst/>
          </a:prstGeom>
        </p:spPr>
        <p:txBody>
          <a:bodyPr/>
          <a:lstStyle/>
          <a:p>
            <a:pPr>
              <a:defRPr b="1">
                <a:solidFill>
                  <a:srgbClr val="000000"/>
                </a:solidFill>
                <a:latin typeface="Arial"/>
                <a:ea typeface="Arial"/>
                <a:cs typeface="Arial"/>
                <a:sym typeface="Arial"/>
              </a:defRPr>
            </a:pPr>
            <a:r>
              <a:t>Terciální prevencí</a:t>
            </a:r>
          </a:p>
          <a:p>
            <a:pPr>
              <a:buFont typeface="Arial"/>
              <a:buChar char="•"/>
              <a:defRPr>
                <a:solidFill>
                  <a:srgbClr val="000000"/>
                </a:solidFill>
                <a:latin typeface="Arial"/>
                <a:ea typeface="Arial"/>
                <a:cs typeface="Arial"/>
                <a:sym typeface="Arial"/>
              </a:defRPr>
            </a:pPr>
            <a:r>
              <a:t>Chování pedagoga, lékaře či rodiče, když reaguje na situaci, v níž již došlo k týrání, zneužívání dítěte. Smyslem terciální prevence je zamezení dalšího násilí či zneužívání dítěte. Dítě nesmí být dále týráno, zneužíváno. K tomu musí být vytvořen určitý systém opatření. </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Nadpis 1"/>
          <p:cNvSpPr txBox="1"/>
          <p:nvPr>
            <p:ph type="title"/>
          </p:nvPr>
        </p:nvSpPr>
        <p:spPr>
          <a:prstGeom prst="rect">
            <a:avLst/>
          </a:prstGeom>
        </p:spPr>
        <p:txBody>
          <a:bodyPr/>
          <a:lstStyle/>
          <a:p>
            <a:pPr/>
            <a:r>
              <a:t>Zdroje</a:t>
            </a:r>
          </a:p>
        </p:txBody>
      </p:sp>
      <p:sp>
        <p:nvSpPr>
          <p:cNvPr id="186" name="Zástupný obsah 2"/>
          <p:cNvSpPr txBox="1"/>
          <p:nvPr>
            <p:ph type="body" idx="1"/>
          </p:nvPr>
        </p:nvSpPr>
        <p:spPr>
          <a:xfrm>
            <a:off x="1371600" y="1619074"/>
            <a:ext cx="9601200" cy="5150843"/>
          </a:xfrm>
          <a:prstGeom prst="rect">
            <a:avLst/>
          </a:prstGeom>
        </p:spPr>
        <p:txBody>
          <a:bodyPr/>
          <a:lstStyle/>
          <a:p>
            <a:pPr>
              <a:defRPr i="1">
                <a:solidFill>
                  <a:srgbClr val="212529"/>
                </a:solidFill>
                <a:latin typeface="Open Sans"/>
                <a:ea typeface="Open Sans"/>
                <a:cs typeface="Open Sans"/>
                <a:sym typeface="Open Sans"/>
              </a:defRPr>
            </a:pPr>
            <a:r>
              <a:t>Syndrom týraného, zneužívaného a zanedbávaného dítěte</a:t>
            </a:r>
            <a:r>
              <a:rPr i="0"/>
              <a:t>. (2019). WikiSkripta. Retrieved December 8, 2021, from </a:t>
            </a:r>
            <a:r>
              <a:rPr i="0" u="sng">
                <a:solidFill>
                  <a:schemeClr val="accent5"/>
                </a:solidFill>
                <a:uFill>
                  <a:solidFill>
                    <a:schemeClr val="accent5"/>
                  </a:solidFill>
                </a:uFill>
                <a:hlinkClick r:id="rId2" invalidUrl="" action="" tgtFrame="" tooltip="" history="1" highlightClick="0" endSnd="0"/>
              </a:rPr>
              <a:t>https://www.wikiskripta.eu/w/Syndrom_t%C3%BDran%C3%A9ho,_zneu%C5%BE%C3%ADvan%C3%A9ho_a_zanedb%C3%A1van%C3%A9ho_d%C3%ADt%C4%9Bte</a:t>
            </a:r>
          </a:p>
          <a:p>
            <a:pPr>
              <a:defRPr i="1">
                <a:solidFill>
                  <a:srgbClr val="212529"/>
                </a:solidFill>
                <a:latin typeface="Open Sans"/>
                <a:ea typeface="Open Sans"/>
                <a:cs typeface="Open Sans"/>
                <a:sym typeface="Open Sans"/>
              </a:defRPr>
            </a:pPr>
            <a:r>
              <a:t>Syndrom CAN</a:t>
            </a:r>
            <a:r>
              <a:rPr i="0"/>
              <a:t>. (2009). Retrieved December 8, 2021, from </a:t>
            </a:r>
            <a:r>
              <a:rPr i="0" u="sng">
                <a:solidFill>
                  <a:schemeClr val="accent5"/>
                </a:solidFill>
                <a:uFill>
                  <a:solidFill>
                    <a:schemeClr val="accent5"/>
                  </a:solidFill>
                </a:uFill>
                <a:hlinkClick r:id="rId3" invalidUrl="" action="" tgtFrame="" tooltip="" history="1" highlightClick="0" endSnd="0"/>
              </a:rPr>
              <a:t>http://www.ospod.cz/e_download.php?file=data/editor/16cs_2.pdf&amp;original=Syndrom_CAN_text.pdf</a:t>
            </a:r>
          </a:p>
          <a:p>
            <a:pPr>
              <a:defRPr i="1">
                <a:solidFill>
                  <a:srgbClr val="212529"/>
                </a:solidFill>
                <a:latin typeface="Open Sans"/>
                <a:ea typeface="Open Sans"/>
                <a:cs typeface="Open Sans"/>
                <a:sym typeface="Open Sans"/>
              </a:defRPr>
            </a:pPr>
            <a:r>
              <a:t>Syndrom CAN</a:t>
            </a:r>
            <a:r>
              <a:rPr i="0"/>
              <a:t>. (2011). Wiki.rvp.cz. Retrieved December 8, 2021, from </a:t>
            </a:r>
            <a:r>
              <a:rPr i="0" u="sng">
                <a:solidFill>
                  <a:schemeClr val="accent5"/>
                </a:solidFill>
                <a:uFill>
                  <a:solidFill>
                    <a:schemeClr val="accent5"/>
                  </a:solidFill>
                </a:uFill>
                <a:hlinkClick r:id="rId4" invalidUrl="" action="" tgtFrame="" tooltip="" history="1" highlightClick="0" endSnd="0"/>
              </a:rPr>
              <a:t>https://wiki.rvp.cz/Knihovna/1.Pedagogick%C3%BD_lexikon/S/Syndrom_CAN</a:t>
            </a:r>
          </a:p>
          <a:p>
            <a:pPr>
              <a:defRPr i="1">
                <a:solidFill>
                  <a:srgbClr val="212529"/>
                </a:solidFill>
                <a:latin typeface="Open Sans"/>
                <a:ea typeface="Open Sans"/>
                <a:cs typeface="Open Sans"/>
                <a:sym typeface="Open Sans"/>
              </a:defRPr>
            </a:pPr>
            <a:r>
              <a:t>Týrání, zanedbávání a zneužívání dětí</a:t>
            </a:r>
            <a:r>
              <a:rPr i="0"/>
              <a:t>. (2020, January 20). Wikipedia: the free encyclopedia. Retrieved December 8, 2021, from https://cs.wikipedia.org/wiki/T%C3%BDr%C3%A1n%C3%AD,_zanedb%C3%A1v%C3%A1n%C3%AD_a_zneu%C5%BE%C3%ADv%C3%A1n%C3%AD_d%C4%9Bt%C3%AD</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Diskuze"/>
          <p:cNvSpPr txBox="1"/>
          <p:nvPr>
            <p:ph type="body" sz="quarter" idx="1"/>
          </p:nvPr>
        </p:nvSpPr>
        <p:spPr>
          <a:xfrm>
            <a:off x="3067193" y="5628040"/>
            <a:ext cx="4941466" cy="768654"/>
          </a:xfrm>
          <a:prstGeom prst="rect">
            <a:avLst/>
          </a:prstGeom>
        </p:spPr>
        <p:txBody>
          <a:bodyPr/>
          <a:lstStyle>
            <a:lvl1pPr algn="l">
              <a:defRPr sz="3000"/>
            </a:lvl1pPr>
          </a:lstStyle>
          <a:p>
            <a:pPr/>
            <a:r>
              <a:t>Diskuze</a:t>
            </a:r>
          </a:p>
        </p:txBody>
      </p:sp>
      <p:pic>
        <p:nvPicPr>
          <p:cNvPr id="189" name="diskuse.jpg" descr="diskuse.jpg"/>
          <p:cNvPicPr>
            <a:picLocks noChangeAspect="1"/>
          </p:cNvPicPr>
          <p:nvPr/>
        </p:nvPicPr>
        <p:blipFill>
          <a:blip r:embed="rId2">
            <a:extLst/>
          </a:blip>
          <a:stretch>
            <a:fillRect/>
          </a:stretch>
        </p:blipFill>
        <p:spPr>
          <a:xfrm>
            <a:off x="3160821" y="865382"/>
            <a:ext cx="5870358" cy="3762900"/>
          </a:xfrm>
          <a:prstGeom prst="rect">
            <a:avLst/>
          </a:prstGeom>
          <a:ln w="12700">
            <a:miter lim="400000"/>
          </a:ln>
        </p:spPr>
      </p:pic>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Děkujeme"/>
          <p:cNvSpPr txBox="1"/>
          <p:nvPr>
            <p:ph type="ctrTitle"/>
          </p:nvPr>
        </p:nvSpPr>
        <p:spPr>
          <a:prstGeom prst="rect">
            <a:avLst/>
          </a:prstGeom>
        </p:spPr>
        <p:txBody>
          <a:bodyPr/>
          <a:lstStyle/>
          <a:p>
            <a:pPr/>
            <a:r>
              <a:t>Děkujeme</a:t>
            </a:r>
          </a:p>
        </p:txBody>
      </p:sp>
      <p:sp>
        <p:nvSpPr>
          <p:cNvPr id="192" name="za vaši pozornost."/>
          <p:cNvSpPr txBox="1"/>
          <p:nvPr>
            <p:ph type="subTitle" sz="quarter" idx="1"/>
          </p:nvPr>
        </p:nvSpPr>
        <p:spPr>
          <a:prstGeom prst="rect">
            <a:avLst/>
          </a:prstGeom>
        </p:spPr>
        <p:txBody>
          <a:bodyPr/>
          <a:lstStyle/>
          <a:p>
            <a:pPr/>
            <a:r>
              <a:t>za vaši pozornost.</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Nadpis 1"/>
          <p:cNvSpPr txBox="1"/>
          <p:nvPr>
            <p:ph type="title"/>
          </p:nvPr>
        </p:nvSpPr>
        <p:spPr>
          <a:prstGeom prst="rect">
            <a:avLst/>
          </a:prstGeom>
        </p:spPr>
        <p:txBody>
          <a:bodyPr/>
          <a:lstStyle>
            <a:lvl1pPr>
              <a:defRPr>
                <a:solidFill>
                  <a:srgbClr val="000000"/>
                </a:solidFill>
                <a:latin typeface="Arial"/>
                <a:ea typeface="Arial"/>
                <a:cs typeface="Arial"/>
                <a:sym typeface="Arial"/>
              </a:defRPr>
            </a:lvl1pPr>
          </a:lstStyle>
          <a:p>
            <a:pPr/>
            <a:r>
              <a:t>Syndrom CAN</a:t>
            </a:r>
          </a:p>
        </p:txBody>
      </p:sp>
      <p:sp>
        <p:nvSpPr>
          <p:cNvPr id="110" name="Zástupný obsah 2"/>
          <p:cNvSpPr txBox="1"/>
          <p:nvPr>
            <p:ph type="body" idx="1"/>
          </p:nvPr>
        </p:nvSpPr>
        <p:spPr>
          <a:prstGeom prst="rect">
            <a:avLst/>
          </a:prstGeom>
        </p:spPr>
        <p:txBody>
          <a:bodyPr/>
          <a:lstStyle/>
          <a:p>
            <a:pPr>
              <a:defRPr>
                <a:latin typeface="Arial"/>
                <a:ea typeface="Arial"/>
                <a:cs typeface="Arial"/>
                <a:sym typeface="Arial"/>
              </a:defRPr>
            </a:pPr>
            <a:r>
              <a:t>Syndrom „CAN“ = Child abuse and neglect lze definovat jako soubor nepříznivých příznaků v nejrůznějších oblastech stavu, vývoje dítěte a jeho postavení ve společnosti a zároveň v rodině. </a:t>
            </a:r>
          </a:p>
          <a:p>
            <a:pPr>
              <a:defRPr>
                <a:latin typeface="Arial"/>
                <a:ea typeface="Arial"/>
                <a:cs typeface="Arial"/>
                <a:sym typeface="Arial"/>
              </a:defRPr>
            </a:pPr>
            <a:r>
              <a:t>Vzniká převážně úmyslným ubližováním dítěti, které je nejčastěji způsobeno jeho nejbližšími vychovateli, hlavně rodiči. </a:t>
            </a:r>
          </a:p>
          <a:p>
            <a:pPr>
              <a:defRPr>
                <a:latin typeface="Arial"/>
                <a:ea typeface="Arial"/>
                <a:cs typeface="Arial"/>
                <a:sym typeface="Arial"/>
              </a:defRPr>
            </a:pPr>
            <a:r>
              <a:t>Extrémní podobou CAN je smrt dítěte.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Nadpis 1"/>
          <p:cNvSpPr txBox="1"/>
          <p:nvPr>
            <p:ph type="title"/>
          </p:nvPr>
        </p:nvSpPr>
        <p:spPr>
          <a:prstGeom prst="rect">
            <a:avLst/>
          </a:prstGeom>
        </p:spPr>
        <p:txBody>
          <a:bodyPr/>
          <a:lstStyle>
            <a:lvl1pPr>
              <a:defRPr>
                <a:latin typeface="Arial"/>
                <a:ea typeface="Arial"/>
                <a:cs typeface="Arial"/>
                <a:sym typeface="Arial"/>
              </a:defRPr>
            </a:lvl1pPr>
          </a:lstStyle>
          <a:p>
            <a:pPr/>
            <a:r>
              <a:t>Druhy CAN</a:t>
            </a:r>
          </a:p>
        </p:txBody>
      </p:sp>
      <p:sp>
        <p:nvSpPr>
          <p:cNvPr id="113" name="Zástupný obsah 2"/>
          <p:cNvSpPr txBox="1"/>
          <p:nvPr>
            <p:ph type="body" idx="1"/>
          </p:nvPr>
        </p:nvSpPr>
        <p:spPr>
          <a:prstGeom prst="rect">
            <a:avLst/>
          </a:prstGeom>
        </p:spPr>
        <p:txBody>
          <a:bodyPr/>
          <a:lstStyle/>
          <a:p>
            <a:pPr>
              <a:buFontTx/>
              <a:buChar char="▪"/>
              <a:defRPr>
                <a:solidFill>
                  <a:srgbClr val="000000"/>
                </a:solidFill>
                <a:latin typeface="Arial"/>
                <a:ea typeface="Arial"/>
                <a:cs typeface="Arial"/>
                <a:sym typeface="Arial"/>
              </a:defRPr>
            </a:pPr>
            <a:r>
              <a:t>Týrání</a:t>
            </a:r>
          </a:p>
          <a:p>
            <a:pPr>
              <a:buFontTx/>
              <a:buChar char="▪"/>
              <a:defRPr>
                <a:solidFill>
                  <a:srgbClr val="000000"/>
                </a:solidFill>
                <a:latin typeface="Arial"/>
                <a:ea typeface="Arial"/>
                <a:cs typeface="Arial"/>
                <a:sym typeface="Arial"/>
              </a:defRPr>
            </a:pPr>
            <a:r>
              <a:t>Sexuální zneužití</a:t>
            </a:r>
          </a:p>
          <a:p>
            <a:pPr>
              <a:buFontTx/>
              <a:buChar char="▪"/>
              <a:defRPr>
                <a:solidFill>
                  <a:srgbClr val="000000"/>
                </a:solidFill>
                <a:latin typeface="Arial"/>
                <a:ea typeface="Arial"/>
                <a:cs typeface="Arial"/>
                <a:sym typeface="Arial"/>
              </a:defRPr>
            </a:pPr>
            <a:r>
              <a:t>Zanedbávání</a:t>
            </a:r>
          </a:p>
          <a:p>
            <a:pPr>
              <a:buFontTx/>
              <a:buChar char="▪"/>
              <a:defRPr>
                <a:solidFill>
                  <a:srgbClr val="000000"/>
                </a:solidFill>
                <a:latin typeface="Arial"/>
                <a:ea typeface="Arial"/>
                <a:cs typeface="Arial"/>
                <a:sym typeface="Arial"/>
              </a:defRPr>
            </a:pPr>
            <a:r>
              <a:t>Psychické týrání</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5" name="Týrání"/>
          <p:cNvSpPr txBox="1"/>
          <p:nvPr>
            <p:ph type="body" sz="quarter" idx="1"/>
          </p:nvPr>
        </p:nvSpPr>
        <p:spPr>
          <a:xfrm>
            <a:off x="2143355" y="5523089"/>
            <a:ext cx="4111209" cy="647647"/>
          </a:xfrm>
          <a:prstGeom prst="rect">
            <a:avLst/>
          </a:prstGeom>
        </p:spPr>
        <p:txBody>
          <a:bodyPr/>
          <a:lstStyle>
            <a:lvl1pPr algn="l">
              <a:defRPr b="1" sz="3700"/>
            </a:lvl1pPr>
          </a:lstStyle>
          <a:p>
            <a:pPr/>
            <a:r>
              <a:t>Týrání</a:t>
            </a:r>
          </a:p>
        </p:txBody>
      </p:sp>
      <p:pic>
        <p:nvPicPr>
          <p:cNvPr id="116" name="e30cda07e0473d87bccceb8033065aa3_extract=64,0,1600,900_resize=720,405_.jpg" descr="e30cda07e0473d87bccceb8033065aa3_extract=64,0,1600,900_resize=720,405_.jpg"/>
          <p:cNvPicPr>
            <a:picLocks noChangeAspect="1"/>
          </p:cNvPicPr>
          <p:nvPr/>
        </p:nvPicPr>
        <p:blipFill>
          <a:blip r:embed="rId2">
            <a:extLst/>
          </a:blip>
          <a:stretch>
            <a:fillRect/>
          </a:stretch>
        </p:blipFill>
        <p:spPr>
          <a:xfrm>
            <a:off x="2177344" y="803797"/>
            <a:ext cx="7837312" cy="4408489"/>
          </a:xfrm>
          <a:prstGeom prst="rect">
            <a:avLst/>
          </a:prstGeom>
          <a:ln w="12700">
            <a:miter lim="400000"/>
          </a:ln>
        </p:spPr>
      </p:pic>
      <p:sp>
        <p:nvSpPr>
          <p:cNvPr id="117" name="Nadpis 1"/>
          <p:cNvSpPr txBox="1"/>
          <p:nvPr/>
        </p:nvSpPr>
        <p:spPr>
          <a:xfrm>
            <a:off x="10990143" y="5610374"/>
            <a:ext cx="432693" cy="45032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lgn="ctr" defTabSz="365760">
              <a:lnSpc>
                <a:spcPct val="89000"/>
              </a:lnSpc>
              <a:defRPr cap="all" sz="2880">
                <a:solidFill>
                  <a:schemeClr val="accent2">
                    <a:satOff val="-30106"/>
                    <a:lumOff val="-13137"/>
                  </a:schemeClr>
                </a:solidFill>
                <a:latin typeface="WordVisi_MSFontService"/>
                <a:ea typeface="WordVisi_MSFontService"/>
                <a:cs typeface="WordVisi_MSFontService"/>
                <a:sym typeface="WordVisi_MSFontService"/>
              </a:defRPr>
            </a:lvl1pPr>
          </a:lstStyle>
          <a:p>
            <a:pPr/>
            <a:r>
              <a:t>H</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Nadpis 1"/>
          <p:cNvSpPr txBox="1"/>
          <p:nvPr>
            <p:ph type="title"/>
          </p:nvPr>
        </p:nvSpPr>
        <p:spPr>
          <a:prstGeom prst="rect">
            <a:avLst/>
          </a:prstGeom>
        </p:spPr>
        <p:txBody>
          <a:bodyPr/>
          <a:lstStyle>
            <a:lvl1pPr>
              <a:defRPr sz="4000" u="sng">
                <a:solidFill>
                  <a:srgbClr val="000000"/>
                </a:solidFill>
                <a:latin typeface="Arial"/>
                <a:ea typeface="Arial"/>
                <a:cs typeface="Arial"/>
                <a:sym typeface="Arial"/>
              </a:defRPr>
            </a:lvl1pPr>
          </a:lstStyle>
          <a:p>
            <a:pPr/>
            <a:r>
              <a:t>Týrání</a:t>
            </a:r>
          </a:p>
        </p:txBody>
      </p:sp>
      <p:sp>
        <p:nvSpPr>
          <p:cNvPr id="120" name="Zástupný obsah 2"/>
          <p:cNvSpPr txBox="1"/>
          <p:nvPr>
            <p:ph type="body" idx="1"/>
          </p:nvPr>
        </p:nvSpPr>
        <p:spPr>
          <a:prstGeom prst="rect">
            <a:avLst/>
          </a:prstGeom>
        </p:spPr>
        <p:txBody>
          <a:bodyPr/>
          <a:lstStyle/>
          <a:p>
            <a:pPr>
              <a:buFontTx/>
              <a:buChar char="▪"/>
              <a:defRPr>
                <a:solidFill>
                  <a:srgbClr val="000000"/>
                </a:solidFill>
                <a:latin typeface="Arial"/>
                <a:ea typeface="Arial"/>
                <a:cs typeface="Arial"/>
                <a:sym typeface="Arial"/>
              </a:defRPr>
            </a:pPr>
            <a:r>
              <a:t>Tělesné týrání – definováno jako tělesné ublížení dítěti anebo nezabránění ubližování či utrpení dítěte, včetně úmyslného otrávení nebo udušení dítěte, a to tam, kde je určitá znalost či důvodné podezření, že zranění bylo způsobeno anebo mu vědomě nebylo zabráněno.</a:t>
            </a:r>
          </a:p>
          <a:p>
            <a:pPr>
              <a:buFontTx/>
              <a:buChar char="▪"/>
              <a:defRPr>
                <a:solidFill>
                  <a:srgbClr val="000000"/>
                </a:solidFill>
                <a:latin typeface="Arial"/>
                <a:ea typeface="Arial"/>
                <a:cs typeface="Arial"/>
                <a:sym typeface="Arial"/>
              </a:defRPr>
            </a:pPr>
            <a:r>
              <a:t>Citové týrání – zahrnuje takové podněty, které mají vážný negativní vliv na citový vývoj dítěte. Citové týrání může mít formu verbálních útoků či zavrhování dítěte, vystavování dítěte násilí nebo vážným konfliktům doma, násilná izolace, omezování dítěte, vyvolávání situace, kdy dítě má skoro stále pocit strachu, což může též způsobit citové ublížení.</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Nadpis 1"/>
          <p:cNvSpPr txBox="1"/>
          <p:nvPr>
            <p:ph type="title"/>
          </p:nvPr>
        </p:nvSpPr>
        <p:spPr>
          <a:xfrm>
            <a:off x="1371600" y="685799"/>
            <a:ext cx="9601200" cy="1084279"/>
          </a:xfrm>
          <a:prstGeom prst="rect">
            <a:avLst/>
          </a:prstGeom>
        </p:spPr>
        <p:txBody>
          <a:bodyPr/>
          <a:lstStyle>
            <a:lvl1pPr algn="ctr">
              <a:defRPr sz="4000"/>
            </a:lvl1pPr>
          </a:lstStyle>
          <a:p>
            <a:pPr/>
            <a:r>
              <a:t>Projevy dítěte + změny v chování</a:t>
            </a:r>
          </a:p>
        </p:txBody>
      </p:sp>
      <p:sp>
        <p:nvSpPr>
          <p:cNvPr id="123" name="Zástupný obsah 2"/>
          <p:cNvSpPr txBox="1"/>
          <p:nvPr>
            <p:ph type="body" idx="1"/>
          </p:nvPr>
        </p:nvSpPr>
        <p:spPr>
          <a:xfrm>
            <a:off x="1371600" y="1950440"/>
            <a:ext cx="9601200" cy="4840449"/>
          </a:xfrm>
          <a:prstGeom prst="rect">
            <a:avLst/>
          </a:prstGeom>
        </p:spPr>
        <p:txBody>
          <a:bodyPr/>
          <a:lstStyle/>
          <a:p>
            <a:pPr/>
            <a:r>
              <a:t>hematomy na těle – zejm. na trupu, zádech, hýždích, pažích a v obličeji;</a:t>
            </a:r>
          </a:p>
          <a:p>
            <a:pPr/>
            <a:r>
              <a:t>otoky na tváři a jinde na těle;</a:t>
            </a:r>
          </a:p>
          <a:p>
            <a:pPr/>
            <a:r>
              <a:t>spáleniny, mnohočetné drobné popáleniny;</a:t>
            </a:r>
          </a:p>
          <a:p>
            <a:pPr/>
            <a:r>
              <a:t>tržné rány a odřeniny;</a:t>
            </a:r>
          </a:p>
          <a:p>
            <a:pPr/>
            <a:r>
              <a:t>stopy zubů, stopy po bití páskem, otisky prstů po úderu;</a:t>
            </a:r>
          </a:p>
          <a:p>
            <a:pPr/>
            <a:r>
              <a:t>dítě si nepřeje kontaktovat rodiče;</a:t>
            </a:r>
          </a:p>
          <a:p>
            <a:pPr/>
            <a:r>
              <a:t>projev agrese a citové lability;</a:t>
            </a:r>
          </a:p>
          <a:p>
            <a:pPr/>
            <a:r>
              <a:t>snaha utéci nebo strach z návratu;</a:t>
            </a:r>
          </a:p>
          <a:p>
            <a:pPr/>
            <a:r>
              <a:t>lekavé reakce na dotek nebo přiblížení;</a:t>
            </a:r>
          </a:p>
          <a:p>
            <a:pPr/>
            <a:r>
              <a:t>dítě si zahaluje tělo i za teplého počasí;</a:t>
            </a:r>
          </a:p>
          <a:p>
            <a:pPr/>
            <a:r>
              <a:t>zvýšená poslušnost vůči rodičům či jiným zákonným zástupcům.</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23">
                                            <p:bg/>
                                          </p:spTgt>
                                        </p:tgtEl>
                                        <p:attrNameLst>
                                          <p:attrName>style.visibility</p:attrName>
                                        </p:attrNameLst>
                                      </p:cBhvr>
                                      <p:to>
                                        <p:strVal val="visible"/>
                                      </p:to>
                                    </p:set>
                                    <p:anim calcmode="lin" valueType="num">
                                      <p:cBhvr>
                                        <p:cTn id="7" dur="500" fill="hold"/>
                                        <p:tgtEl>
                                          <p:spTgt spid="123">
                                            <p:bg/>
                                          </p:spTgt>
                                        </p:tgtEl>
                                        <p:attrNameLst>
                                          <p:attrName>ppt_x</p:attrName>
                                        </p:attrNameLst>
                                      </p:cBhvr>
                                      <p:tavLst>
                                        <p:tav tm="0">
                                          <p:val>
                                            <p:strVal val="#ppt_x"/>
                                          </p:val>
                                        </p:tav>
                                        <p:tav tm="100000">
                                          <p:val>
                                            <p:strVal val="#ppt_x"/>
                                          </p:val>
                                        </p:tav>
                                      </p:tavLst>
                                    </p:anim>
                                    <p:anim calcmode="lin" valueType="num">
                                      <p:cBhvr>
                                        <p:cTn id="8" dur="500" fill="hold"/>
                                        <p:tgtEl>
                                          <p:spTgt spid="12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23">
                                            <p:txEl>
                                              <p:pRg st="0" end="0"/>
                                            </p:txEl>
                                          </p:spTgt>
                                        </p:tgtEl>
                                        <p:attrNameLst>
                                          <p:attrName>style.visibility</p:attrName>
                                        </p:attrNameLst>
                                      </p:cBhvr>
                                      <p:to>
                                        <p:strVal val="visible"/>
                                      </p:to>
                                    </p:set>
                                    <p:anim calcmode="lin" valueType="num">
                                      <p:cBhvr>
                                        <p:cTn id="11" dur="500" fill="hold"/>
                                        <p:tgtEl>
                                          <p:spTgt spid="12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23">
                                            <p:txEl>
                                              <p:pRg st="1" end="1"/>
                                            </p:txEl>
                                          </p:spTgt>
                                        </p:tgtEl>
                                        <p:attrNameLst>
                                          <p:attrName>style.visibility</p:attrName>
                                        </p:attrNameLst>
                                      </p:cBhvr>
                                      <p:to>
                                        <p:strVal val="visible"/>
                                      </p:to>
                                    </p:set>
                                    <p:anim calcmode="lin" valueType="num">
                                      <p:cBhvr>
                                        <p:cTn id="17" dur="500" fill="hold"/>
                                        <p:tgtEl>
                                          <p:spTgt spid="12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23">
                                            <p:txEl>
                                              <p:pRg st="2" end="2"/>
                                            </p:txEl>
                                          </p:spTgt>
                                        </p:tgtEl>
                                        <p:attrNameLst>
                                          <p:attrName>style.visibility</p:attrName>
                                        </p:attrNameLst>
                                      </p:cBhvr>
                                      <p:to>
                                        <p:strVal val="visible"/>
                                      </p:to>
                                    </p:set>
                                    <p:anim calcmode="lin" valueType="num">
                                      <p:cBhvr>
                                        <p:cTn id="23" dur="500" fill="hold"/>
                                        <p:tgtEl>
                                          <p:spTgt spid="12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23">
                                            <p:txEl>
                                              <p:pRg st="3" end="3"/>
                                            </p:txEl>
                                          </p:spTgt>
                                        </p:tgtEl>
                                        <p:attrNameLst>
                                          <p:attrName>style.visibility</p:attrName>
                                        </p:attrNameLst>
                                      </p:cBhvr>
                                      <p:to>
                                        <p:strVal val="visible"/>
                                      </p:to>
                                    </p:set>
                                    <p:anim calcmode="lin" valueType="num">
                                      <p:cBhvr>
                                        <p:cTn id="29" dur="500" fill="hold"/>
                                        <p:tgtEl>
                                          <p:spTgt spid="12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123">
                                            <p:txEl>
                                              <p:pRg st="4" end="4"/>
                                            </p:txEl>
                                          </p:spTgt>
                                        </p:tgtEl>
                                        <p:attrNameLst>
                                          <p:attrName>style.visibility</p:attrName>
                                        </p:attrNameLst>
                                      </p:cBhvr>
                                      <p:to>
                                        <p:strVal val="visible"/>
                                      </p:to>
                                    </p:set>
                                    <p:anim calcmode="lin" valueType="num">
                                      <p:cBhvr>
                                        <p:cTn id="35" dur="500" fill="hold"/>
                                        <p:tgtEl>
                                          <p:spTgt spid="12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123">
                                            <p:txEl>
                                              <p:pRg st="5" end="5"/>
                                            </p:txEl>
                                          </p:spTgt>
                                        </p:tgtEl>
                                        <p:attrNameLst>
                                          <p:attrName>style.visibility</p:attrName>
                                        </p:attrNameLst>
                                      </p:cBhvr>
                                      <p:to>
                                        <p:strVal val="visible"/>
                                      </p:to>
                                    </p:set>
                                    <p:anim calcmode="lin" valueType="num">
                                      <p:cBhvr>
                                        <p:cTn id="41" dur="500" fill="hold"/>
                                        <p:tgtEl>
                                          <p:spTgt spid="123">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1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123">
                                            <p:txEl>
                                              <p:pRg st="6" end="6"/>
                                            </p:txEl>
                                          </p:spTgt>
                                        </p:tgtEl>
                                        <p:attrNameLst>
                                          <p:attrName>style.visibility</p:attrName>
                                        </p:attrNameLst>
                                      </p:cBhvr>
                                      <p:to>
                                        <p:strVal val="visible"/>
                                      </p:to>
                                    </p:set>
                                    <p:anim calcmode="lin" valueType="num">
                                      <p:cBhvr>
                                        <p:cTn id="47" dur="500" fill="hold"/>
                                        <p:tgtEl>
                                          <p:spTgt spid="123">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4" presetID="2" grpId="1" fill="hold">
                                  <p:stCondLst>
                                    <p:cond delay="0"/>
                                  </p:stCondLst>
                                  <p:iterate type="el" backwards="0">
                                    <p:tmAbs val="0"/>
                                  </p:iterate>
                                  <p:childTnLst>
                                    <p:set>
                                      <p:cBhvr>
                                        <p:cTn id="52" fill="hold"/>
                                        <p:tgtEl>
                                          <p:spTgt spid="123">
                                            <p:txEl>
                                              <p:pRg st="7" end="7"/>
                                            </p:txEl>
                                          </p:spTgt>
                                        </p:tgtEl>
                                        <p:attrNameLst>
                                          <p:attrName>style.visibility</p:attrName>
                                        </p:attrNameLst>
                                      </p:cBhvr>
                                      <p:to>
                                        <p:strVal val="visible"/>
                                      </p:to>
                                    </p:set>
                                    <p:anim calcmode="lin" valueType="num">
                                      <p:cBhvr>
                                        <p:cTn id="53" dur="500" fill="hold"/>
                                        <p:tgtEl>
                                          <p:spTgt spid="123">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1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4" presetID="2" grpId="1" fill="hold">
                                  <p:stCondLst>
                                    <p:cond delay="0"/>
                                  </p:stCondLst>
                                  <p:iterate type="el" backwards="0">
                                    <p:tmAbs val="0"/>
                                  </p:iterate>
                                  <p:childTnLst>
                                    <p:set>
                                      <p:cBhvr>
                                        <p:cTn id="58" fill="hold"/>
                                        <p:tgtEl>
                                          <p:spTgt spid="123">
                                            <p:txEl>
                                              <p:pRg st="8" end="8"/>
                                            </p:txEl>
                                          </p:spTgt>
                                        </p:tgtEl>
                                        <p:attrNameLst>
                                          <p:attrName>style.visibility</p:attrName>
                                        </p:attrNameLst>
                                      </p:cBhvr>
                                      <p:to>
                                        <p:strVal val="visible"/>
                                      </p:to>
                                    </p:set>
                                    <p:anim calcmode="lin" valueType="num">
                                      <p:cBhvr>
                                        <p:cTn id="59" dur="500" fill="hold"/>
                                        <p:tgtEl>
                                          <p:spTgt spid="123">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1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Class="entr" nodeType="clickEffect" presetSubtype="4" presetID="2" grpId="1" fill="hold">
                                  <p:stCondLst>
                                    <p:cond delay="0"/>
                                  </p:stCondLst>
                                  <p:iterate type="el" backwards="0">
                                    <p:tmAbs val="0"/>
                                  </p:iterate>
                                  <p:childTnLst>
                                    <p:set>
                                      <p:cBhvr>
                                        <p:cTn id="64" fill="hold"/>
                                        <p:tgtEl>
                                          <p:spTgt spid="123">
                                            <p:txEl>
                                              <p:pRg st="9" end="9"/>
                                            </p:txEl>
                                          </p:spTgt>
                                        </p:tgtEl>
                                        <p:attrNameLst>
                                          <p:attrName>style.visibility</p:attrName>
                                        </p:attrNameLst>
                                      </p:cBhvr>
                                      <p:to>
                                        <p:strVal val="visible"/>
                                      </p:to>
                                    </p:set>
                                    <p:anim calcmode="lin" valueType="num">
                                      <p:cBhvr>
                                        <p:cTn id="65" dur="500" fill="hold"/>
                                        <p:tgtEl>
                                          <p:spTgt spid="123">
                                            <p:txEl>
                                              <p:pRg st="9" end="9"/>
                                            </p:txEl>
                                          </p:spTgt>
                                        </p:tgtEl>
                                        <p:attrNameLst>
                                          <p:attrName>ppt_x</p:attrName>
                                        </p:attrNameLst>
                                      </p:cBhvr>
                                      <p:tavLst>
                                        <p:tav tm="0">
                                          <p:val>
                                            <p:strVal val="#ppt_x"/>
                                          </p:val>
                                        </p:tav>
                                        <p:tav tm="100000">
                                          <p:val>
                                            <p:strVal val="#ppt_x"/>
                                          </p:val>
                                        </p:tav>
                                      </p:tavLst>
                                    </p:anim>
                                    <p:anim calcmode="lin" valueType="num">
                                      <p:cBhvr>
                                        <p:cTn id="66" dur="500" fill="hold"/>
                                        <p:tgtEl>
                                          <p:spTgt spid="1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Class="entr" nodeType="clickEffect" presetSubtype="4" presetID="2" grpId="1" fill="hold">
                                  <p:stCondLst>
                                    <p:cond delay="0"/>
                                  </p:stCondLst>
                                  <p:iterate type="el" backwards="0">
                                    <p:tmAbs val="0"/>
                                  </p:iterate>
                                  <p:childTnLst>
                                    <p:set>
                                      <p:cBhvr>
                                        <p:cTn id="70" fill="hold"/>
                                        <p:tgtEl>
                                          <p:spTgt spid="123">
                                            <p:txEl>
                                              <p:pRg st="10" end="10"/>
                                            </p:txEl>
                                          </p:spTgt>
                                        </p:tgtEl>
                                        <p:attrNameLst>
                                          <p:attrName>style.visibility</p:attrName>
                                        </p:attrNameLst>
                                      </p:cBhvr>
                                      <p:to>
                                        <p:strVal val="visible"/>
                                      </p:to>
                                    </p:set>
                                    <p:anim calcmode="lin" valueType="num">
                                      <p:cBhvr>
                                        <p:cTn id="71" dur="500" fill="hold"/>
                                        <p:tgtEl>
                                          <p:spTgt spid="123">
                                            <p:txEl>
                                              <p:pRg st="10" end="10"/>
                                            </p:txEl>
                                          </p:spTgt>
                                        </p:tgtEl>
                                        <p:attrNameLst>
                                          <p:attrName>ppt_x</p:attrName>
                                        </p:attrNameLst>
                                      </p:cBhvr>
                                      <p:tavLst>
                                        <p:tav tm="0">
                                          <p:val>
                                            <p:strVal val="#ppt_x"/>
                                          </p:val>
                                        </p:tav>
                                        <p:tav tm="100000">
                                          <p:val>
                                            <p:strVal val="#ppt_x"/>
                                          </p:val>
                                        </p:tav>
                                      </p:tavLst>
                                    </p:anim>
                                    <p:anim calcmode="lin" valueType="num">
                                      <p:cBhvr>
                                        <p:cTn id="72" dur="500" fill="hold"/>
                                        <p:tgtEl>
                                          <p:spTgt spid="12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23"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Sexuální zneužívání"/>
          <p:cNvSpPr txBox="1"/>
          <p:nvPr>
            <p:ph type="body" sz="quarter" idx="1"/>
          </p:nvPr>
        </p:nvSpPr>
        <p:spPr>
          <a:xfrm>
            <a:off x="3607141" y="5664707"/>
            <a:ext cx="3820854" cy="647647"/>
          </a:xfrm>
          <a:prstGeom prst="rect">
            <a:avLst/>
          </a:prstGeom>
        </p:spPr>
        <p:txBody>
          <a:bodyPr/>
          <a:lstStyle>
            <a:lvl1pPr algn="l" defTabSz="777240">
              <a:defRPr b="1" sz="3145"/>
            </a:lvl1pPr>
          </a:lstStyle>
          <a:p>
            <a:pPr/>
            <a:r>
              <a:t>Sexuální zneužívání</a:t>
            </a:r>
          </a:p>
        </p:txBody>
      </p:sp>
      <p:pic>
        <p:nvPicPr>
          <p:cNvPr id="126" name="1156443_.jpg" descr="1156443_.jpg"/>
          <p:cNvPicPr>
            <a:picLocks noChangeAspect="1"/>
          </p:cNvPicPr>
          <p:nvPr/>
        </p:nvPicPr>
        <p:blipFill>
          <a:blip r:embed="rId2">
            <a:extLst/>
          </a:blip>
          <a:stretch>
            <a:fillRect/>
          </a:stretch>
        </p:blipFill>
        <p:spPr>
          <a:xfrm>
            <a:off x="3674971" y="456362"/>
            <a:ext cx="4842058" cy="4842059"/>
          </a:xfrm>
          <a:prstGeom prst="rect">
            <a:avLst/>
          </a:prstGeom>
          <a:ln w="12700">
            <a:miter lim="400000"/>
          </a:ln>
        </p:spPr>
      </p:pic>
      <p:sp>
        <p:nvSpPr>
          <p:cNvPr id="127" name="Nadpis 1"/>
          <p:cNvSpPr txBox="1"/>
          <p:nvPr/>
        </p:nvSpPr>
        <p:spPr>
          <a:xfrm>
            <a:off x="10990143" y="5610374"/>
            <a:ext cx="432693" cy="45032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lgn="ctr" defTabSz="365760">
              <a:lnSpc>
                <a:spcPct val="89000"/>
              </a:lnSpc>
              <a:defRPr cap="all" sz="2880">
                <a:solidFill>
                  <a:schemeClr val="accent2">
                    <a:satOff val="-30106"/>
                    <a:lumOff val="-13137"/>
                  </a:schemeClr>
                </a:solidFill>
                <a:latin typeface="WordVisi_MSFontService"/>
                <a:ea typeface="WordVisi_MSFontService"/>
                <a:cs typeface="WordVisi_MSFontService"/>
                <a:sym typeface="WordVisi_MSFontService"/>
              </a:defRPr>
            </a:lvl1pPr>
          </a:lstStyle>
          <a:p>
            <a:pPr/>
            <a:r>
              <a:t>A</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Nadpis 1"/>
          <p:cNvSpPr txBox="1"/>
          <p:nvPr>
            <p:ph type="title"/>
          </p:nvPr>
        </p:nvSpPr>
        <p:spPr>
          <a:prstGeom prst="rect">
            <a:avLst/>
          </a:prstGeom>
        </p:spPr>
        <p:txBody>
          <a:bodyPr/>
          <a:lstStyle/>
          <a:p>
            <a:pPr>
              <a:defRPr sz="4000" u="sng">
                <a:solidFill>
                  <a:srgbClr val="000000"/>
                </a:solidFill>
                <a:latin typeface="Arial"/>
                <a:ea typeface="Arial"/>
                <a:cs typeface="Arial"/>
                <a:sym typeface="Arial"/>
              </a:defRPr>
            </a:pPr>
            <a:r>
              <a:t>Sexuální zneužití</a:t>
            </a:r>
            <a:br/>
          </a:p>
        </p:txBody>
      </p:sp>
      <p:sp>
        <p:nvSpPr>
          <p:cNvPr id="130" name="Zástupný obsah 2"/>
          <p:cNvSpPr txBox="1"/>
          <p:nvPr>
            <p:ph type="body" idx="1"/>
          </p:nvPr>
        </p:nvSpPr>
        <p:spPr>
          <a:xfrm>
            <a:off x="1371600" y="2286000"/>
            <a:ext cx="9601200" cy="4572000"/>
          </a:xfrm>
          <a:prstGeom prst="rect">
            <a:avLst/>
          </a:prstGeom>
        </p:spPr>
        <p:txBody>
          <a:bodyPr/>
          <a:lstStyle/>
          <a:p>
            <a:pPr>
              <a:lnSpc>
                <a:spcPct val="84600"/>
              </a:lnSpc>
              <a:buFontTx/>
              <a:buChar char="▪"/>
              <a:defRPr sz="1800">
                <a:solidFill>
                  <a:srgbClr val="212529"/>
                </a:solidFill>
                <a:latin typeface="Arial"/>
                <a:ea typeface="Arial"/>
                <a:cs typeface="Arial"/>
                <a:sym typeface="Arial"/>
              </a:defRPr>
            </a:pPr>
            <a:r>
              <a:t>Nepatřičné vystavování dítěte pohlavnímu kontaktu, činnosti i chování. Zahrnuje jakékoliv pohlavní dotýkání, styk či vykořisťování kýmkoliv, komu bylo dítě svěřeno do péče anebo kýmkoliv, kdo dítě zneužívá. Takovou osobou může být rodič, příbuzný, přítel, odborný či dobrovolný pracovník či cizí osoba. Obtížně se odhaluje a prokazuje.</a:t>
            </a:r>
          </a:p>
          <a:p>
            <a:pPr>
              <a:lnSpc>
                <a:spcPct val="84600"/>
              </a:lnSpc>
              <a:buClr>
                <a:srgbClr val="000000"/>
              </a:buClr>
              <a:buFontTx/>
              <a:buChar char="▪"/>
              <a:defRPr b="1" sz="1800">
                <a:solidFill>
                  <a:srgbClr val="212529"/>
                </a:solidFill>
                <a:latin typeface="Arial"/>
                <a:ea typeface="Arial"/>
                <a:cs typeface="Arial"/>
                <a:sym typeface="Arial"/>
              </a:defRPr>
            </a:pPr>
            <a:r>
              <a:t>Bezdotykové</a:t>
            </a:r>
            <a:r>
              <a:rPr b="0"/>
              <a:t> – takové zneužití, kde nedochází k tělesnému kontaktu (ukazování/přehrávání pornografie dítěti).</a:t>
            </a:r>
          </a:p>
          <a:p>
            <a:pPr>
              <a:lnSpc>
                <a:spcPct val="84600"/>
              </a:lnSpc>
              <a:buClr>
                <a:srgbClr val="000000"/>
              </a:buClr>
              <a:buFontTx/>
              <a:buChar char="▪"/>
              <a:defRPr b="1" sz="1800">
                <a:solidFill>
                  <a:srgbClr val="212529"/>
                </a:solidFill>
                <a:latin typeface="Arial"/>
                <a:ea typeface="Arial"/>
                <a:cs typeface="Arial"/>
                <a:sym typeface="Arial"/>
              </a:defRPr>
            </a:pPr>
            <a:r>
              <a:t>Kontaktní</a:t>
            </a:r>
            <a:r>
              <a:rPr b="0"/>
              <a:t> – dochází k tělesnému kontaktu, to je například laskání prsou a pohlavních orgánů, </a:t>
            </a:r>
            <a:r>
              <a:rPr b="0" u="sng">
                <a:solidFill>
                  <a:schemeClr val="accent5"/>
                </a:solidFill>
                <a:uFill>
                  <a:solidFill>
                    <a:schemeClr val="accent5"/>
                  </a:solidFill>
                </a:uFill>
                <a:hlinkClick r:id="rId2" invalidUrl="" action="" tgtFrame="" tooltip="" history="1" highlightClick="0" endSnd="0"/>
              </a:rPr>
              <a:t>pohlavní styk</a:t>
            </a:r>
            <a:r>
              <a:rPr b="0"/>
              <a:t> orální a anální.</a:t>
            </a:r>
          </a:p>
          <a:p>
            <a:pPr>
              <a:lnSpc>
                <a:spcPct val="84600"/>
              </a:lnSpc>
              <a:buClr>
                <a:srgbClr val="000000"/>
              </a:buClr>
              <a:buFontTx/>
              <a:buChar char="▪"/>
              <a:defRPr sz="1800">
                <a:solidFill>
                  <a:srgbClr val="212529"/>
                </a:solidFill>
                <a:latin typeface="Arial"/>
                <a:ea typeface="Arial"/>
                <a:cs typeface="Arial"/>
                <a:sym typeface="Arial"/>
              </a:defRPr>
            </a:pPr>
            <a:r>
              <a:t>Varovné známky: úporný vaginální výtok, opakované </a:t>
            </a:r>
            <a:r>
              <a:rPr u="sng">
                <a:solidFill>
                  <a:schemeClr val="accent5"/>
                </a:solidFill>
                <a:uFill>
                  <a:solidFill>
                    <a:schemeClr val="accent5"/>
                  </a:solidFill>
                </a:uFill>
                <a:hlinkClick r:id="rId3" invalidUrl="" action="" tgtFrame="" tooltip="" history="1" highlightClick="0" endSnd="0"/>
              </a:rPr>
              <a:t>cystitidy</a:t>
            </a:r>
            <a:r>
              <a:t>, </a:t>
            </a:r>
            <a:r>
              <a:rPr u="sng">
                <a:solidFill>
                  <a:schemeClr val="accent5"/>
                </a:solidFill>
                <a:uFill>
                  <a:solidFill>
                    <a:schemeClr val="accent5"/>
                  </a:solidFill>
                </a:uFill>
                <a:hlinkClick r:id="rId4" invalidUrl="" action="" tgtFrame="" tooltip="" history="1" highlightClick="0" endSnd="0"/>
              </a:rPr>
              <a:t>uretritidy</a:t>
            </a:r>
            <a:r>
              <a:t>, fisury, ragády, hematomy a otok genitálií a anu, bolesti břicha, noční pomočování, atd.</a:t>
            </a:r>
          </a:p>
          <a:p>
            <a:pPr>
              <a:lnSpc>
                <a:spcPct val="84600"/>
              </a:lnSpc>
              <a:buClr>
                <a:srgbClr val="000000"/>
              </a:buClr>
              <a:buFontTx/>
              <a:buChar char="▪"/>
              <a:defRPr sz="1800">
                <a:solidFill>
                  <a:srgbClr val="212529"/>
                </a:solidFill>
                <a:latin typeface="Arial"/>
                <a:ea typeface="Arial"/>
                <a:cs typeface="Arial"/>
                <a:sym typeface="Arial"/>
              </a:defRPr>
            </a:pPr>
            <a:r>
              <a:t>Důsledky: deprese, suicidální chování, abúzus alkoholu a drog, poruchy příjmu potravy, psychosomatické obtíže, problémy při navazování partnerských vztahů, nízké sebehodnocení, problémy v sociální komunikaci, předčasné zahájení sexuálního života, promiskuita, atd.</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říznutí">
  <a:themeElements>
    <a:clrScheme name="Oříznutí">
      <a:dk1>
        <a:srgbClr val="000000"/>
      </a:dk1>
      <a:lt1>
        <a:srgbClr val="EFEDE3"/>
      </a:lt1>
      <a:dk2>
        <a:srgbClr val="191B0E"/>
      </a:dk2>
      <a:lt2>
        <a:srgbClr val="535353"/>
      </a:lt2>
      <a:accent1>
        <a:srgbClr val="8C8D86"/>
      </a:accent1>
      <a:accent2>
        <a:srgbClr val="E6C069"/>
      </a:accent2>
      <a:accent3>
        <a:srgbClr val="897B61"/>
      </a:accent3>
      <a:accent4>
        <a:srgbClr val="8DAB8E"/>
      </a:accent4>
      <a:accent5>
        <a:srgbClr val="77A2BB"/>
      </a:accent5>
      <a:accent6>
        <a:srgbClr val="E28394"/>
      </a:accent6>
      <a:hlink>
        <a:srgbClr val="0000FF"/>
      </a:hlink>
      <a:folHlink>
        <a:srgbClr val="FF00FF"/>
      </a:folHlink>
    </a:clrScheme>
    <a:fontScheme name="Oříznutí">
      <a:majorFont>
        <a:latin typeface="Franklin Gothic Book"/>
        <a:ea typeface="Franklin Gothic Book"/>
        <a:cs typeface="Franklin Gothic Book"/>
      </a:majorFont>
      <a:minorFont>
        <a:latin typeface="Helvetica"/>
        <a:ea typeface="Helvetica"/>
        <a:cs typeface="Helvetica"/>
      </a:minorFont>
    </a:fontScheme>
    <a:fmtScheme name="Oříznutí">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4925"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492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říznutí">
  <a:themeElements>
    <a:clrScheme name="Oříznutí">
      <a:dk1>
        <a:srgbClr val="000000"/>
      </a:dk1>
      <a:lt1>
        <a:srgbClr val="FFFFFF"/>
      </a:lt1>
      <a:dk2>
        <a:srgbClr val="191B0E"/>
      </a:dk2>
      <a:lt2>
        <a:srgbClr val="535353"/>
      </a:lt2>
      <a:accent1>
        <a:srgbClr val="8C8D86"/>
      </a:accent1>
      <a:accent2>
        <a:srgbClr val="E6C069"/>
      </a:accent2>
      <a:accent3>
        <a:srgbClr val="897B61"/>
      </a:accent3>
      <a:accent4>
        <a:srgbClr val="8DAB8E"/>
      </a:accent4>
      <a:accent5>
        <a:srgbClr val="77A2BB"/>
      </a:accent5>
      <a:accent6>
        <a:srgbClr val="E28394"/>
      </a:accent6>
      <a:hlink>
        <a:srgbClr val="0000FF"/>
      </a:hlink>
      <a:folHlink>
        <a:srgbClr val="FF00FF"/>
      </a:folHlink>
    </a:clrScheme>
    <a:fontScheme name="Oříznutí">
      <a:majorFont>
        <a:latin typeface="Franklin Gothic Book"/>
        <a:ea typeface="Franklin Gothic Book"/>
        <a:cs typeface="Franklin Gothic Book"/>
      </a:majorFont>
      <a:minorFont>
        <a:latin typeface="Helvetica"/>
        <a:ea typeface="Helvetica"/>
        <a:cs typeface="Helvetica"/>
      </a:minorFont>
    </a:fontScheme>
    <a:fmtScheme name="Oříznutí">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4925"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492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